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00"/>
  </p:notesMasterIdLst>
  <p:handoutMasterIdLst>
    <p:handoutMasterId r:id="rId101"/>
  </p:handoutMasterIdLst>
  <p:sldIdLst>
    <p:sldId id="263" r:id="rId2"/>
    <p:sldId id="273" r:id="rId3"/>
    <p:sldId id="420" r:id="rId4"/>
    <p:sldId id="291" r:id="rId5"/>
    <p:sldId id="497" r:id="rId6"/>
    <p:sldId id="494" r:id="rId7"/>
    <p:sldId id="495" r:id="rId8"/>
    <p:sldId id="422" r:id="rId9"/>
    <p:sldId id="496" r:id="rId10"/>
    <p:sldId id="463" r:id="rId11"/>
    <p:sldId id="423" r:id="rId12"/>
    <p:sldId id="386" r:id="rId13"/>
    <p:sldId id="387" r:id="rId14"/>
    <p:sldId id="388" r:id="rId15"/>
    <p:sldId id="421" r:id="rId16"/>
    <p:sldId id="424" r:id="rId17"/>
    <p:sldId id="389" r:id="rId18"/>
    <p:sldId id="467" r:id="rId19"/>
    <p:sldId id="527" r:id="rId20"/>
    <p:sldId id="501" r:id="rId21"/>
    <p:sldId id="502" r:id="rId22"/>
    <p:sldId id="294" r:id="rId23"/>
    <p:sldId id="338" r:id="rId24"/>
    <p:sldId id="349" r:id="rId25"/>
    <p:sldId id="351" r:id="rId26"/>
    <p:sldId id="353" r:id="rId27"/>
    <p:sldId id="426" r:id="rId28"/>
    <p:sldId id="427" r:id="rId29"/>
    <p:sldId id="428" r:id="rId30"/>
    <p:sldId id="355" r:id="rId31"/>
    <p:sldId id="429" r:id="rId32"/>
    <p:sldId id="528" r:id="rId33"/>
    <p:sldId id="504" r:id="rId34"/>
    <p:sldId id="505" r:id="rId35"/>
    <p:sldId id="430" r:id="rId36"/>
    <p:sldId id="358" r:id="rId37"/>
    <p:sldId id="431" r:id="rId38"/>
    <p:sldId id="432" r:id="rId39"/>
    <p:sldId id="433" r:id="rId40"/>
    <p:sldId id="434" r:id="rId41"/>
    <p:sldId id="435" r:id="rId42"/>
    <p:sldId id="436" r:id="rId43"/>
    <p:sldId id="439" r:id="rId44"/>
    <p:sldId id="440" r:id="rId45"/>
    <p:sldId id="437" r:id="rId46"/>
    <p:sldId id="438" r:id="rId47"/>
    <p:sldId id="529" r:id="rId48"/>
    <p:sldId id="343" r:id="rId49"/>
    <p:sldId id="507" r:id="rId50"/>
    <p:sldId id="508" r:id="rId51"/>
    <p:sldId id="359" r:id="rId52"/>
    <p:sldId id="441" r:id="rId53"/>
    <p:sldId id="530" r:id="rId54"/>
    <p:sldId id="344" r:id="rId55"/>
    <p:sldId id="511" r:id="rId56"/>
    <p:sldId id="510" r:id="rId57"/>
    <p:sldId id="443" r:id="rId58"/>
    <p:sldId id="354" r:id="rId59"/>
    <p:sldId id="531" r:id="rId60"/>
    <p:sldId id="445" r:id="rId61"/>
    <p:sldId id="513" r:id="rId62"/>
    <p:sldId id="514" r:id="rId63"/>
    <p:sldId id="455" r:id="rId64"/>
    <p:sldId id="446" r:id="rId65"/>
    <p:sldId id="447" r:id="rId66"/>
    <p:sldId id="448" r:id="rId67"/>
    <p:sldId id="449" r:id="rId68"/>
    <p:sldId id="450" r:id="rId69"/>
    <p:sldId id="451" r:id="rId70"/>
    <p:sldId id="346" r:id="rId71"/>
    <p:sldId id="452" r:id="rId72"/>
    <p:sldId id="319" r:id="rId73"/>
    <p:sldId id="453" r:id="rId74"/>
    <p:sldId id="454" r:id="rId75"/>
    <p:sldId id="301" r:id="rId76"/>
    <p:sldId id="532" r:id="rId77"/>
    <p:sldId id="516" r:id="rId78"/>
    <p:sldId id="517" r:id="rId79"/>
    <p:sldId id="457" r:id="rId80"/>
    <p:sldId id="458" r:id="rId81"/>
    <p:sldId id="459" r:id="rId82"/>
    <p:sldId id="462" r:id="rId83"/>
    <p:sldId id="461" r:id="rId84"/>
    <p:sldId id="533" r:id="rId85"/>
    <p:sldId id="464" r:id="rId86"/>
    <p:sldId id="465" r:id="rId87"/>
    <p:sldId id="466" r:id="rId88"/>
    <p:sldId id="468" r:id="rId89"/>
    <p:sldId id="519" r:id="rId90"/>
    <p:sldId id="520" r:id="rId91"/>
    <p:sldId id="521" r:id="rId92"/>
    <p:sldId id="522" r:id="rId93"/>
    <p:sldId id="523" r:id="rId94"/>
    <p:sldId id="524" r:id="rId95"/>
    <p:sldId id="525" r:id="rId96"/>
    <p:sldId id="526" r:id="rId97"/>
    <p:sldId id="305" r:id="rId98"/>
    <p:sldId id="534" r:id="rId99"/>
  </p:sldIdLst>
  <p:sldSz cx="9144000" cy="6858000" type="screen4x3"/>
  <p:notesSz cx="7086600" cy="10223500"/>
  <p:defaultTextStyle>
    <a:defPPr>
      <a:defRPr lang="de-DE"/>
    </a:defPPr>
    <a:lvl1pPr algn="l" rtl="0" fontAlgn="base">
      <a:spcBef>
        <a:spcPct val="0"/>
      </a:spcBef>
      <a:spcAft>
        <a:spcPct val="0"/>
      </a:spcAft>
      <a:buFont typeface="Wingdings" pitchFamily="2" charset="2"/>
      <a:defRPr kern="1200">
        <a:solidFill>
          <a:srgbClr val="004986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Wingdings" pitchFamily="2" charset="2"/>
      <a:defRPr kern="1200">
        <a:solidFill>
          <a:srgbClr val="004986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Wingdings" pitchFamily="2" charset="2"/>
      <a:defRPr kern="1200">
        <a:solidFill>
          <a:srgbClr val="004986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Wingdings" pitchFamily="2" charset="2"/>
      <a:defRPr kern="1200">
        <a:solidFill>
          <a:srgbClr val="004986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Wingdings" pitchFamily="2" charset="2"/>
      <a:defRPr kern="1200">
        <a:solidFill>
          <a:srgbClr val="00498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00498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00498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00498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004986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FFFF66"/>
    <a:srgbClr val="B2B2B2"/>
    <a:srgbClr val="FF0000"/>
    <a:srgbClr val="003366"/>
    <a:srgbClr val="003399"/>
    <a:srgbClr val="000066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20" autoAdjust="0"/>
    <p:restoredTop sz="83979" autoAdjust="0"/>
  </p:normalViewPr>
  <p:slideViewPr>
    <p:cSldViewPr>
      <p:cViewPr>
        <p:scale>
          <a:sx n="100" d="100"/>
          <a:sy n="100" d="100"/>
        </p:scale>
        <p:origin x="-1162" y="-120"/>
      </p:cViewPr>
      <p:guideLst>
        <p:guide orient="horz" pos="672"/>
        <p:guide orient="horz" pos="3792"/>
        <p:guide orient="horz" pos="738"/>
        <p:guide orient="horz" pos="960"/>
        <p:guide orient="horz" pos="2496"/>
        <p:guide orient="horz" pos="4128"/>
        <p:guide pos="3024"/>
        <p:guide pos="5568"/>
        <p:guide pos="19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0334"/>
    </p:cViewPr>
  </p:sorterViewPr>
  <p:notesViewPr>
    <p:cSldViewPr>
      <p:cViewPr>
        <p:scale>
          <a:sx n="150" d="100"/>
          <a:sy n="150" d="100"/>
        </p:scale>
        <p:origin x="-2262" y="2454"/>
      </p:cViewPr>
      <p:guideLst>
        <p:guide orient="horz" pos="3220"/>
        <p:guide pos="22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1813" cy="511175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13200" y="0"/>
            <a:ext cx="3071813" cy="511175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r">
              <a:defRPr sz="1200" smtClean="0"/>
            </a:lvl1pPr>
          </a:lstStyle>
          <a:p>
            <a:pPr>
              <a:defRPr/>
            </a:pPr>
            <a:fld id="{EAEB2A2E-F807-4104-9A7E-05E9DFA4D30A}" type="datetimeFigureOut">
              <a:rPr lang="it-IT"/>
              <a:pPr>
                <a:defRPr/>
              </a:pPr>
              <a:t>14/10/2012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710738"/>
            <a:ext cx="3071813" cy="511175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13200" y="9710738"/>
            <a:ext cx="3071813" cy="511175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C8683C07-C1FB-46A3-874D-15F11942E2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4260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18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909" tIns="49455" rIns="98909" bIns="49455" numCol="1" anchor="t" anchorCtr="0" compatLnSpc="1">
            <a:prstTxWarp prst="textNoShape">
              <a:avLst/>
            </a:prstTxWarp>
          </a:bodyPr>
          <a:lstStyle>
            <a:lvl1pPr defTabSz="989213"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3200" y="0"/>
            <a:ext cx="30718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909" tIns="49455" rIns="98909" bIns="49455" numCol="1" anchor="t" anchorCtr="0" compatLnSpc="1">
            <a:prstTxWarp prst="textNoShape">
              <a:avLst/>
            </a:prstTxWarp>
          </a:bodyPr>
          <a:lstStyle>
            <a:lvl1pPr algn="r" defTabSz="989213"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824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8742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56163"/>
            <a:ext cx="567055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909" tIns="49455" rIns="98909" bIns="494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10738"/>
            <a:ext cx="30718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909" tIns="49455" rIns="98909" bIns="49455" numCol="1" anchor="b" anchorCtr="0" compatLnSpc="1">
            <a:prstTxWarp prst="textNoShape">
              <a:avLst/>
            </a:prstTxWarp>
          </a:bodyPr>
          <a:lstStyle>
            <a:lvl1pPr defTabSz="989213"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3200" y="9710738"/>
            <a:ext cx="30718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909" tIns="49455" rIns="98909" bIns="49455" numCol="1" anchor="b" anchorCtr="0" compatLnSpc="1">
            <a:prstTxWarp prst="textNoShape">
              <a:avLst/>
            </a:prstTxWarp>
          </a:bodyPr>
          <a:lstStyle>
            <a:lvl1pPr algn="r" defTabSz="989213"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0056938-234A-4EDB-85F8-A348C2659FAC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86626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90000"/>
              </a:lnSpc>
            </a:pPr>
            <a:endParaRPr lang="it-IT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I dati Inail sugli infortuni riguardano solo quelli con assenza dal lavoro superiore ai 3 giorni.</a:t>
            </a:r>
          </a:p>
          <a:p>
            <a:pPr eaLnBrk="1" hangingPunct="1"/>
            <a:r>
              <a:rPr lang="en-US" smtClean="0"/>
              <a:t>Vi sono poi, in tutte le aziende e negli uffici, infortuni quotidiani, piccoli per gravità ma grandi per mumero.</a:t>
            </a:r>
          </a:p>
          <a:p>
            <a:pPr eaLnBrk="1" hangingPunct="1"/>
            <a:r>
              <a:rPr lang="en-US" smtClean="0"/>
              <a:t>Comportano assenze dal lavoro di uno-due giorni e sono costituiti da:</a:t>
            </a:r>
          </a:p>
          <a:p>
            <a:pPr eaLnBrk="1" hangingPunct="1"/>
            <a:r>
              <a:rPr lang="en-US" smtClean="0"/>
              <a:t>Tagli, abrasioni, punture, scivolamenti, strappi, cadute,stress, danni da microclima, ecc. </a:t>
            </a:r>
          </a:p>
          <a:p>
            <a:pPr eaLnBrk="1" hangingPunct="1"/>
            <a:r>
              <a:rPr lang="en-US" smtClean="0"/>
              <a:t>Questi infortuni non rientrano in nessuna statistica ma, dato il loro numero, hanno una grande incidenza sia dal punto di vista economico che sociale. </a:t>
            </a:r>
          </a:p>
          <a:p>
            <a:pPr eaLnBrk="1" hangingPunct="1"/>
            <a:r>
              <a:rPr lang="en-US" smtClean="0"/>
              <a:t>Un costo economico immediato a carico dell’azienda ed in termini di salute a carico dei lavoratori.</a:t>
            </a:r>
          </a:p>
          <a:p>
            <a:endParaRPr lang="it-IT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  <a:p>
            <a:r>
              <a:rPr lang="it-IT" smtClean="0"/>
              <a:t> 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smtClean="0"/>
              <a:t>B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b="1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solidFill>
                <a:srgbClr val="004986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solidFill>
                <a:srgbClr val="004986"/>
              </a:solidFill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smtClean="0"/>
              <a:t>B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  <a:p>
            <a:endParaRPr 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026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  <a:p>
            <a:endParaRPr lang="it-IT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  <a:p>
            <a:endParaRPr lang="it-IT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  <a:p>
            <a:endParaRPr lang="it-IT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  <a:p>
            <a:endParaRPr lang="it-IT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  <a:p>
            <a:endParaRPr lang="it-IT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  <a:p>
            <a:endParaRPr lang="it-IT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  <a:p>
            <a:endParaRPr lang="it-IT" smtClean="0"/>
          </a:p>
          <a:p>
            <a:endParaRPr lang="it-IT" smtClean="0"/>
          </a:p>
          <a:p>
            <a:endParaRPr lang="it-IT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  <a:p>
            <a:endParaRPr lang="it-IT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  <a:p>
            <a:endParaRPr lang="it-IT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026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sz="2000" smtClean="0">
                <a:solidFill>
                  <a:srgbClr val="004986"/>
                </a:solidFill>
              </a:rPr>
              <a:t>I requisiti prestazionali dei DPI marcati CE, devono essere garantiti dal fabbricante per tutta la durata dei DPI stessi (se utilizzati e mantenuti secondo le indicazioni)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it-IT" sz="2000" smtClean="0">
              <a:solidFill>
                <a:srgbClr val="004986"/>
              </a:solidFill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sz="2000" smtClean="0">
                <a:solidFill>
                  <a:srgbClr val="004986"/>
                </a:solidFill>
              </a:rPr>
              <a:t>Porre attenzione alla scadenza impressa sul pezzo e alla durata che se non individuata a priori dal fabbricante dovrebbe poter essere determinabile dall’utilizzatore in relazione alla qualità del modello e alle condizioni effettive di deposito, di impiego, di pulizia, di revisione e manutenzione.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it-IT" sz="2000" smtClean="0">
              <a:solidFill>
                <a:srgbClr val="004986"/>
              </a:solidFill>
            </a:endParaRPr>
          </a:p>
          <a:p>
            <a:endParaRPr lang="it-IT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Ro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0" y="3889375"/>
            <a:ext cx="9144000" cy="130175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lIns="91440" rIns="91440" anchor="b"/>
          <a:lstStyle>
            <a:lvl1pPr>
              <a:defRPr sz="37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de-DE" dirty="0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5191125"/>
            <a:ext cx="9144000" cy="511175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lIns="91440" rIns="9144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124" charset="2"/>
              <a:buNone/>
              <a:tabLst/>
              <a:defRPr sz="2000" b="0"/>
            </a:lvl1pPr>
          </a:lstStyle>
          <a:p>
            <a:pPr lvl="0"/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lo stile del </a:t>
            </a:r>
            <a:r>
              <a:rPr lang="en-US" noProof="0" dirty="0" err="1" smtClean="0"/>
              <a:t>sottotitolo</a:t>
            </a:r>
            <a:r>
              <a:rPr lang="en-US" noProof="0" dirty="0" smtClean="0"/>
              <a:t> </a:t>
            </a:r>
            <a:r>
              <a:rPr lang="en-US" noProof="0" dirty="0" err="1" smtClean="0"/>
              <a:t>dello</a:t>
            </a:r>
            <a:r>
              <a:rPr lang="en-US" noProof="0" dirty="0" smtClean="0"/>
              <a:t> schema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90101780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4645" y="108903"/>
            <a:ext cx="8520113" cy="523855"/>
          </a:xfrm>
        </p:spPr>
        <p:txBody>
          <a:bodyPr lIns="72000" rIns="72000"/>
          <a:lstStyle>
            <a:lvl1pPr>
              <a:defRPr sz="3200"/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Segnaposto testo 30"/>
          <p:cNvSpPr>
            <a:spLocks noGrp="1"/>
          </p:cNvSpPr>
          <p:nvPr>
            <p:ph type="body" sz="quarter" idx="11"/>
          </p:nvPr>
        </p:nvSpPr>
        <p:spPr>
          <a:xfrm>
            <a:off x="231128" y="642918"/>
            <a:ext cx="6715146" cy="400110"/>
          </a:xfrm>
        </p:spPr>
        <p:txBody>
          <a:bodyPr>
            <a:spAutoFit/>
          </a:bodyPr>
          <a:lstStyle>
            <a:lvl1pPr marL="17780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 </a:t>
            </a:r>
            <a:fld id="{03CD471A-1238-4368-A02B-D64CF2B26E5D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529002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 </a:t>
            </a:r>
            <a:fld id="{BC902525-0D35-486C-91CF-7DD5DB97C977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0772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itolo 30"/>
          <p:cNvSpPr>
            <a:spLocks noGrp="1"/>
          </p:cNvSpPr>
          <p:nvPr>
            <p:ph type="title"/>
          </p:nvPr>
        </p:nvSpPr>
        <p:spPr>
          <a:xfrm>
            <a:off x="285720" y="71414"/>
            <a:ext cx="8572560" cy="560153"/>
          </a:xfrm>
          <a:prstGeom prst="rect">
            <a:avLst/>
          </a:prstGeom>
        </p:spPr>
        <p:txBody>
          <a:bodyPr rtlCol="0"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9" name="Segnaposto testo 30"/>
          <p:cNvSpPr>
            <a:spLocks noGrp="1"/>
          </p:cNvSpPr>
          <p:nvPr>
            <p:ph type="body" sz="quarter" idx="11"/>
          </p:nvPr>
        </p:nvSpPr>
        <p:spPr>
          <a:xfrm>
            <a:off x="231128" y="642918"/>
            <a:ext cx="6715146" cy="400110"/>
          </a:xfrm>
        </p:spPr>
        <p:txBody>
          <a:bodyPr>
            <a:spAutoFit/>
          </a:bodyPr>
          <a:lstStyle>
            <a:lvl1pPr marL="17780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2"/>
          </p:nvPr>
        </p:nvSpPr>
        <p:spPr>
          <a:xfrm>
            <a:off x="219075" y="6408738"/>
            <a:ext cx="1343025" cy="244475"/>
          </a:xfrm>
        </p:spPr>
        <p:txBody>
          <a:bodyPr>
            <a:spAutoFit/>
          </a:bodyPr>
          <a:lstStyle>
            <a:lvl1pPr>
              <a:buFont typeface="Wingdings" pitchFamily="2" charset="2"/>
              <a:buChar char="§"/>
              <a:defRPr/>
            </a:lvl1pPr>
          </a:lstStyle>
          <a:p>
            <a:pPr>
              <a:defRPr/>
            </a:pPr>
            <a:r>
              <a:rPr lang="de-DE"/>
              <a:t> </a:t>
            </a:r>
            <a:fld id="{DA69A5BC-BD2B-4E09-A2E9-FABB978EB579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576148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 </a:t>
            </a:r>
            <a:fld id="{C1882FC4-066C-45A0-BE0A-330731A69881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243477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4325" y="119063"/>
            <a:ext cx="8520113" cy="962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14325" y="1614488"/>
            <a:ext cx="4186238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52963" y="1614488"/>
            <a:ext cx="418623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 </a:t>
            </a:r>
            <a:fld id="{505B8D4F-B1FD-4ADE-96E3-93E2CA549D3A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25883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3"/>
          <p:cNvSpPr>
            <a:spLocks noGrp="1"/>
          </p:cNvSpPr>
          <p:nvPr>
            <p:ph type="ftr" sz="quarter" idx="10"/>
          </p:nvPr>
        </p:nvSpPr>
        <p:spPr>
          <a:xfrm>
            <a:off x="219075" y="6408738"/>
            <a:ext cx="1343025" cy="244475"/>
          </a:xfrm>
        </p:spPr>
        <p:txBody>
          <a:bodyPr>
            <a:spAutoFit/>
          </a:bodyPr>
          <a:lstStyle>
            <a:lvl1pPr>
              <a:buFont typeface="Wingdings" pitchFamily="2" charset="2"/>
              <a:buChar char="§"/>
              <a:defRPr/>
            </a:lvl1pPr>
          </a:lstStyle>
          <a:p>
            <a:pPr>
              <a:defRPr/>
            </a:pPr>
            <a:r>
              <a:rPr lang="de-DE"/>
              <a:t> </a:t>
            </a:r>
            <a:fld id="{F044B84E-FAA0-4D67-98D3-BEA4C87DE7D1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712408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it-IT" dirty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119063"/>
            <a:ext cx="852011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Inserisci il testo del titolo qui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000">
                <a:solidFill>
                  <a:schemeClr val="tx1"/>
                </a:solidFill>
                <a:sym typeface="Wingdings" pitchFamily="2" charset="2"/>
              </a:defRPr>
            </a:lvl1pPr>
          </a:lstStyle>
          <a:p>
            <a:pPr>
              <a:defRPr/>
            </a:pPr>
            <a:r>
              <a:rPr lang="de-DE"/>
              <a:t> </a:t>
            </a:r>
            <a:fld id="{EA71AA68-9A47-41FD-9274-052CCDE6681F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Fare clic per modificare gli stili del testo dello schema</a:t>
            </a:r>
          </a:p>
          <a:p>
            <a:pPr lvl="1"/>
            <a:r>
              <a:rPr lang="de-DE" smtClean="0"/>
              <a:t>Secondo livello</a:t>
            </a:r>
          </a:p>
          <a:p>
            <a:pPr lvl="2"/>
            <a:r>
              <a:rPr lang="de-DE" smtClean="0"/>
              <a:t>Terzo livello</a:t>
            </a:r>
          </a:p>
          <a:p>
            <a:pPr lvl="3"/>
            <a:r>
              <a:rPr lang="de-DE" smtClean="0"/>
              <a:t>Quarto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27" r:id="rId2"/>
    <p:sldLayoutId id="2147483928" r:id="rId3"/>
    <p:sldLayoutId id="2147483932" r:id="rId4"/>
    <p:sldLayoutId id="2147483929" r:id="rId5"/>
    <p:sldLayoutId id="2147483930" r:id="rId6"/>
    <p:sldLayoutId id="2147483933" r:id="rId7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2800">
          <a:solidFill>
            <a:schemeClr val="tx1"/>
          </a:solidFill>
          <a:latin typeface="+mn-lt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>
          <a:solidFill>
            <a:schemeClr val="tx1"/>
          </a:solidFill>
          <a:latin typeface="+mn-lt"/>
        </a:defRPr>
      </a:lvl6pPr>
      <a:lvl7pPr marL="1965325" indent="-168275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>
          <a:solidFill>
            <a:schemeClr val="tx1"/>
          </a:solidFill>
          <a:latin typeface="+mn-lt"/>
        </a:defRPr>
      </a:lvl7pPr>
      <a:lvl8pPr marL="2422525" indent="-168275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>
          <a:solidFill>
            <a:schemeClr val="tx1"/>
          </a:solidFill>
          <a:latin typeface="+mn-lt"/>
        </a:defRPr>
      </a:lvl8pPr>
      <a:lvl9pPr marL="2879725" indent="-168275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it/imgres?imgurl=http://www.e-a-r.info/admin/picture/20060216153429.jpg&amp;imgrefurl=http://www.e-a-r.info/it/News_show.asp%3FNewsPageNumber%3D31&amp;h=280&amp;w=350&amp;sz=18&amp;hl=it&amp;start=1&amp;tbnid=Ebk-U0Y2jC3k8M:&amp;tbnh=96&amp;tbnw=120&amp;prev=/images%3Fq%3Dtappi%2Budito%26gbv%3D2%26hl%3Dit%26sa%3DG" TargetMode="External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hyperlink" Target="http://images.google.it/imgres?imgurl=http://www.gnuttibortolo.com/jsp/imageprod/73856_a.jpg&amp;imgrefurl=http://www.gnuttibortolo.com/jsp/splight.jsp%3FID_MARCA%3DGB%26ID_TIPO%3DAI05%26ID_SOTTO_TIPO%3DAI28%26ID_ART%3D73856&amp;h=300&amp;w=430&amp;sz=24&amp;hl=it&amp;start=5&amp;tbnid=8fgaPfT114nJuM:&amp;tbnh=88&amp;tbnw=126&amp;prev=/images%3Fq%3Dtappi%2Budito%26gbv%3D2%26hl%3Dit%26sa%3DG" TargetMode="Externa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hyperlink" Target="http://images.google.it/imgres?imgurl=http://www.626dpi.it/images/thumbs/seba/406_tb.jpg&amp;imgrefurl=http://www.626dpi.it/index.php%3Fmain_page%3Dindex%26cPath%3D400&amp;h=105&amp;w=129&amp;sz=3&amp;hl=it&amp;start=6&amp;tbnid=vyc9LL227vbQSM:&amp;tbnh=74&amp;tbnw=91&amp;prev=/images%3Fq%3DDPI%2Bmanicotti%26gbv%3D2%26hl%3Dit%26sa%3DG" TargetMode="External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it/imgres?imgurl=http://www.comune.valsavarenche.ao.it/media6/legno4.jpg&amp;imgrefurl=http://www.comune.valsavarenche.ao.it/pages6/selvicoltura.html&amp;h=249&amp;w=420&amp;sz=60&amp;hl=it&amp;start=5&amp;tbnid=Ph1qeYKafw6o8M:&amp;tbnh=74&amp;tbnw=125&amp;prev=/images%3Fq%3Doperaio%2Bmotosega%26gbv%3D2%26hl%3Dit%26sa%3D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it/imgres?imgurl=http://www.cirea.it/archivionews/2007/08/02/SOC3015.JPG&amp;imgrefurl=http://www.cirea.it/antif_dpi.php&amp;h=1536&amp;w=2048&amp;sz=405&amp;hl=it&amp;start=12&amp;tbnid=yCKnkjNbDBBR-M:&amp;tbnh=113&amp;tbnw=150&amp;prev=/images%3Fq%3DDPI%2Bguanti%2Bmani%26gbv%3D2%26hl%3Dit%26sa%3DG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hyperlink" Target="http://images.google.it/imgres?imgurl=http://www.626dpi.it/images/thumbs/seba/406_tb.jpg&amp;imgrefurl=http://www.626dpi.it/index.php%3Fmain_page%3Dindex%26cPath%3D400&amp;h=105&amp;w=129&amp;sz=3&amp;hl=it&amp;start=6&amp;tbnid=vyc9LL227vbQSM:&amp;tbnh=74&amp;tbnw=91&amp;prev=/images%3Fq%3DDPI%2Bmanicotti%26gbv%3D2%26hl%3Dit%26sa%3DG" TargetMode="External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it/imgres?imgurl=http://www.valocchi.eu/sicurezza_macchine/scarpe_antinfortunistiche_files/image008.gif&amp;imgrefurl=http://www.valocchi.eu/sicurezza_macchine/scarpe_antinfortunistiche.htm&amp;h=129&amp;w=120&amp;sz=11&amp;hl=it&amp;start=82&amp;tbnid=HbGqAzSUGsiY7M:&amp;tbnh=91&amp;tbnw=85&amp;prev=/images%3Fq%3Dscarpe%2Bantinfortunistiche%26start%3D80%26gbv%3D2%26ndsp%3D20%26hl%3Dit%26sa%3DN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it/imgres?imgurl=http://www.tacconi-spa.it/pimages/PROTEZIONE%2520DEL%2520CAPO%2520-%2520UDITO_cat.jpg&amp;imgrefurl=http://www.tacconi-spa.it/new/oscuraloghin2.asp%3Fcategoria%3DPROTEZIONE%2BDEL%2BCAPO%2B-%2BUDITO&amp;h=250&amp;w=360&amp;sz=18&amp;hl=it&amp;start=17&amp;tbnid=nHdujWU2GimM5M:&amp;tbnh=84&amp;tbnw=121&amp;prev=/images%3Fq%3DDPI%2BUDITO%26gbv%3D2%26hl%3Dit%26sa%3DG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sz="quarter"/>
          </p:nvPr>
        </p:nvSpPr>
        <p:spPr>
          <a:xfrm>
            <a:off x="0" y="3786188"/>
            <a:ext cx="9144000" cy="1395412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it-IT" sz="33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DISPOSITIVI </a:t>
            </a:r>
            <a:r>
              <a:rPr lang="it-IT" sz="3300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DI</a:t>
            </a:r>
            <a:r>
              <a:rPr lang="it-IT" sz="33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PROTEZIONE INDIVIDUALE</a:t>
            </a:r>
            <a:r>
              <a:rPr lang="it-IT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it-IT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it-IT" sz="2500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5181600"/>
            <a:ext cx="502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152400" y="5257800"/>
            <a:ext cx="6545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it-IT">
                <a:solidFill>
                  <a:srgbClr val="153C68"/>
                </a:solidFill>
              </a:rPr>
              <a:t>D.Lgs.  9 aprile 2008,  n. 81, art. 36 e D.M. 16.01.1997, art. 74</a:t>
            </a:r>
            <a:endParaRPr lang="it-IT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Aspetti legislativi e normativi </a:t>
            </a:r>
            <a:br>
              <a:rPr lang="it-IT" smtClean="0"/>
            </a:br>
            <a:endParaRPr lang="it-IT" smtClean="0"/>
          </a:p>
        </p:txBody>
      </p:sp>
      <p:sp>
        <p:nvSpPr>
          <p:cNvPr id="34819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86B68123-88AB-4160-8C3B-B16BAD9464CB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10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34820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Obblighi del preposto </a:t>
            </a: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343400" y="1905000"/>
            <a:ext cx="4249738" cy="44640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buFont typeface="Wingdings" pitchFamily="2" charset="2"/>
              <a:buChar char="§"/>
              <a:defRPr/>
            </a:pPr>
            <a:r>
              <a:rPr lang="it-IT">
                <a:solidFill>
                  <a:srgbClr val="000099"/>
                </a:solidFill>
              </a:rPr>
              <a:t> </a:t>
            </a:r>
            <a:r>
              <a:rPr lang="it-IT" sz="2000">
                <a:solidFill>
                  <a:srgbClr val="003399"/>
                </a:solidFill>
              </a:rPr>
              <a:t>Effettua la vigilanza sull’uso dei </a:t>
            </a:r>
          </a:p>
          <a:p>
            <a:pPr>
              <a:defRPr/>
            </a:pPr>
            <a:r>
              <a:rPr lang="it-IT" sz="2000">
                <a:solidFill>
                  <a:srgbClr val="003399"/>
                </a:solidFill>
              </a:rPr>
              <a:t>  D.P.I da parte dei lavoratori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>
              <a:solidFill>
                <a:srgbClr val="003399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it-IT" sz="2000">
                <a:solidFill>
                  <a:srgbClr val="003399"/>
                </a:solidFill>
              </a:rPr>
              <a:t> Osserva che le protezioni siano </a:t>
            </a:r>
          </a:p>
          <a:p>
            <a:pPr>
              <a:defRPr/>
            </a:pPr>
            <a:r>
              <a:rPr lang="it-IT" sz="2000">
                <a:solidFill>
                  <a:srgbClr val="003399"/>
                </a:solidFill>
              </a:rPr>
              <a:t>   idonee per ogni lavorazione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>
              <a:solidFill>
                <a:srgbClr val="003399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it-IT" sz="2000">
                <a:solidFill>
                  <a:srgbClr val="003399"/>
                </a:solidFill>
              </a:rPr>
              <a:t> Gli viene segnalato ogni </a:t>
            </a:r>
          </a:p>
          <a:p>
            <a:pPr>
              <a:defRPr/>
            </a:pPr>
            <a:r>
              <a:rPr lang="it-IT" sz="2000">
                <a:solidFill>
                  <a:srgbClr val="003399"/>
                </a:solidFill>
              </a:rPr>
              <a:t>   inconveniente dei D.P.I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>
              <a:solidFill>
                <a:srgbClr val="003399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it-IT" sz="2000">
                <a:solidFill>
                  <a:srgbClr val="003399"/>
                </a:solidFill>
              </a:rPr>
              <a:t> Induce il lavoratore all’utilizzo dei </a:t>
            </a:r>
          </a:p>
          <a:p>
            <a:pPr>
              <a:defRPr/>
            </a:pPr>
            <a:r>
              <a:rPr lang="it-IT" sz="2000">
                <a:solidFill>
                  <a:srgbClr val="003399"/>
                </a:solidFill>
              </a:rPr>
              <a:t>   D.P.I motivandolo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343400" y="1524000"/>
            <a:ext cx="4249738" cy="358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 dirty="0" err="1">
                <a:solidFill>
                  <a:srgbClr val="F3F3F3"/>
                </a:solidFill>
                <a:latin typeface="+mn-lt"/>
              </a:rPr>
              <a:t>D.Lgs</a:t>
            </a:r>
            <a:r>
              <a:rPr lang="en-GB" sz="2000" b="1" dirty="0">
                <a:solidFill>
                  <a:srgbClr val="F3F3F3"/>
                </a:solidFill>
                <a:latin typeface="+mn-lt"/>
              </a:rPr>
              <a:t> 81/2008 Art. 19</a:t>
            </a: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1509713" y="1390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1976438" y="-971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it-IT">
              <a:solidFill>
                <a:srgbClr val="FFFFFF"/>
              </a:solidFill>
            </a:endParaRPr>
          </a:p>
        </p:txBody>
      </p:sp>
      <p:pic>
        <p:nvPicPr>
          <p:cNvPr id="34825" name="Picture 11" descr="C:\Programmi\File comuni\Microsoft Shared\Clipart\cagcat50\PE02002_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3463925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Aspetti legislativi e normativi </a:t>
            </a:r>
            <a:br>
              <a:rPr lang="it-IT" smtClean="0"/>
            </a:br>
            <a:endParaRPr lang="it-IT" smtClean="0"/>
          </a:p>
        </p:txBody>
      </p:sp>
      <p:sp>
        <p:nvSpPr>
          <p:cNvPr id="35843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3E97D84C-4EC1-4354-BF95-91D77023D8E1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11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35844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Obblighi del lavoratore</a:t>
            </a:r>
          </a:p>
        </p:txBody>
      </p:sp>
      <p:sp>
        <p:nvSpPr>
          <p:cNvPr id="2" name="Rectangle 29"/>
          <p:cNvSpPr>
            <a:spLocks noChangeArrowheads="1"/>
          </p:cNvSpPr>
          <p:nvPr/>
        </p:nvSpPr>
        <p:spPr bwMode="gray">
          <a:xfrm>
            <a:off x="381000" y="1752600"/>
            <a:ext cx="8458200" cy="472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 marL="342900" indent="-342900">
              <a:defRPr/>
            </a:pPr>
            <a:endParaRPr lang="it-IT"/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2000"/>
              <a:t>Programma di formazione/informazione e addestramento</a:t>
            </a:r>
          </a:p>
          <a:p>
            <a:pPr marL="342900" indent="-342900">
              <a:defRPr/>
            </a:pPr>
            <a:endParaRPr lang="it-IT" sz="2000"/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2000"/>
              <a:t>Utilizza i D.P.I messi a sua disposizione secondo le informazioni fornite</a:t>
            </a:r>
          </a:p>
          <a:p>
            <a:pPr marL="342900" indent="-342900">
              <a:defRPr/>
            </a:pPr>
            <a:endParaRPr lang="it-IT" sz="2000"/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2000"/>
              <a:t>Provvede alla cura dei DPI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endParaRPr lang="it-IT" sz="2000"/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2000"/>
              <a:t>Non apporta modifiche ai D.P.I di sua iniziativa</a:t>
            </a:r>
          </a:p>
          <a:p>
            <a:pPr marL="342900" indent="-342900">
              <a:defRPr/>
            </a:pPr>
            <a:endParaRPr lang="it-IT" sz="2000"/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2000"/>
              <a:t>Rileva difetti o inconvenienti nei D.P.I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endParaRPr lang="it-IT" sz="2000"/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2000"/>
              <a:t>Applica procedure aziendali per la riconsegna dei DPI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endParaRPr lang="it-IT" sz="2000"/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2000"/>
              <a:t>Segnala al DdL al dirigente o al preposto difetti e inconvenienti</a:t>
            </a:r>
          </a:p>
          <a:p>
            <a:pPr marL="342900" indent="-342900">
              <a:defRPr/>
            </a:pPr>
            <a:endParaRPr lang="it-IT" sz="2000"/>
          </a:p>
          <a:p>
            <a:pPr marL="342900" indent="-342900">
              <a:buFont typeface="Wingdings" pitchFamily="2" charset="2"/>
              <a:buChar char="§"/>
              <a:defRPr/>
            </a:pPr>
            <a:endParaRPr lang="it-IT"/>
          </a:p>
          <a:p>
            <a:pPr marL="342900" indent="-342900">
              <a:defRPr/>
            </a:pPr>
            <a:endParaRPr lang="it-IT">
              <a:solidFill>
                <a:schemeClr val="accent1"/>
              </a:solidFill>
            </a:endParaRPr>
          </a:p>
        </p:txBody>
      </p:sp>
      <p:sp>
        <p:nvSpPr>
          <p:cNvPr id="3" name="Rectangle 30"/>
          <p:cNvSpPr>
            <a:spLocks noChangeArrowheads="1"/>
          </p:cNvSpPr>
          <p:nvPr/>
        </p:nvSpPr>
        <p:spPr bwMode="gray">
          <a:xfrm>
            <a:off x="381000" y="1371600"/>
            <a:ext cx="8458200" cy="4238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 dirty="0" err="1">
                <a:solidFill>
                  <a:srgbClr val="F3F3F3"/>
                </a:solidFill>
                <a:latin typeface="+mn-lt"/>
              </a:rPr>
              <a:t>D.Lgs</a:t>
            </a:r>
            <a:r>
              <a:rPr lang="en-GB" sz="2000" b="1" dirty="0">
                <a:solidFill>
                  <a:srgbClr val="F3F3F3"/>
                </a:solidFill>
                <a:latin typeface="+mn-lt"/>
              </a:rPr>
              <a:t> 81/2008 Art. 78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Aspetti legislativi e normativi</a:t>
            </a:r>
          </a:p>
        </p:txBody>
      </p:sp>
      <p:sp>
        <p:nvSpPr>
          <p:cNvPr id="5125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8C4C793C-B28F-4C8D-8E4A-32B6083584D0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12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5126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I D.P.I secondo il D.Lgs 475/92</a:t>
            </a: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572000" y="1700213"/>
            <a:ext cx="4248150" cy="1423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defRPr/>
            </a:pPr>
            <a:r>
              <a:rPr lang="it-IT"/>
              <a:t>D.P.I di progettazione semplice  per danni fisici di lieve entità (GUANTI, OCCHIALI E VISIERE E SCARPE ANTINFORTUNISTICHE, ELMETTI E CASCHI)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572000" y="1339850"/>
            <a:ext cx="4332288" cy="358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>
                <a:solidFill>
                  <a:srgbClr val="F3F3F3"/>
                </a:solidFill>
                <a:latin typeface="+mn-lt"/>
              </a:rPr>
              <a:t>PRIMA CATEGORIA</a:t>
            </a:r>
          </a:p>
        </p:txBody>
      </p:sp>
      <p:sp>
        <p:nvSpPr>
          <p:cNvPr id="2" name="Rectangle 29"/>
          <p:cNvSpPr>
            <a:spLocks noChangeArrowheads="1"/>
          </p:cNvSpPr>
          <p:nvPr/>
        </p:nvSpPr>
        <p:spPr bwMode="gray">
          <a:xfrm>
            <a:off x="4591050" y="3657600"/>
            <a:ext cx="424815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defRPr/>
            </a:pPr>
            <a:r>
              <a:rPr lang="it-IT"/>
              <a:t>Non appartengono alle altre due categorie (SCARPE ANTINFORTUNISTICHE)</a:t>
            </a:r>
          </a:p>
        </p:txBody>
      </p:sp>
      <p:sp>
        <p:nvSpPr>
          <p:cNvPr id="3" name="Rectangle 30"/>
          <p:cNvSpPr>
            <a:spLocks noChangeArrowheads="1"/>
          </p:cNvSpPr>
          <p:nvPr/>
        </p:nvSpPr>
        <p:spPr bwMode="gray">
          <a:xfrm>
            <a:off x="4572000" y="3276600"/>
            <a:ext cx="4267200" cy="358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  <a:defRPr/>
            </a:pPr>
            <a:r>
              <a:rPr lang="en-GB" sz="2000" b="1">
                <a:solidFill>
                  <a:srgbClr val="F3F3F3"/>
                </a:solidFill>
              </a:rPr>
              <a:t>SECONDA CATEGORIA 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4098925" y="43799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4572000" y="4800600"/>
            <a:ext cx="4276725" cy="406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000" b="1">
                <a:solidFill>
                  <a:srgbClr val="FFFFFF"/>
                </a:solidFill>
              </a:rPr>
              <a:t>TERZA CATEGORIA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4343400" y="5257800"/>
            <a:ext cx="434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572000" y="5181600"/>
            <a:ext cx="4276725" cy="1465263"/>
          </a:xfrm>
          <a:prstGeom prst="rect">
            <a:avLst/>
          </a:prstGeom>
          <a:solidFill>
            <a:srgbClr val="CC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/>
              <a:t>D.P.I di progettazione complessa per rischi di morte o lesione grave (APVR,CALZATURE TOTALMENTE POLIMERICHE,GUANTI E D.P.I PER CADUTE DALL’ALTO)</a:t>
            </a:r>
          </a:p>
        </p:txBody>
      </p:sp>
      <p:sp>
        <p:nvSpPr>
          <p:cNvPr id="5135" name="Rectangle 16"/>
          <p:cNvSpPr>
            <a:spLocks noChangeArrowheads="1"/>
          </p:cNvSpPr>
          <p:nvPr/>
        </p:nvSpPr>
        <p:spPr bwMode="auto">
          <a:xfrm>
            <a:off x="2395538" y="261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it-IT">
              <a:solidFill>
                <a:srgbClr val="FFFFFF"/>
              </a:solidFill>
            </a:endParaRP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39552" y="3003748"/>
            <a:ext cx="3262313" cy="13761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EEF1F7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rgbClr val="DDDDDD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Aspetti legislativi e normativi</a:t>
            </a:r>
            <a:br>
              <a:rPr lang="it-IT" smtClean="0"/>
            </a:br>
            <a:r>
              <a:rPr lang="it-IT" sz="2000" smtClean="0"/>
              <a:t>I D.P.I secondo il D.Lgs 475/92</a:t>
            </a:r>
            <a:r>
              <a:rPr lang="it-IT" sz="2800" smtClean="0"/>
              <a:t/>
            </a:r>
            <a:br>
              <a:rPr lang="it-IT" sz="2800" smtClean="0"/>
            </a:br>
            <a:endParaRPr lang="it-IT" sz="2800" smtClean="0"/>
          </a:p>
        </p:txBody>
      </p:sp>
      <p:sp>
        <p:nvSpPr>
          <p:cNvPr id="36867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597D62F9-71EF-4EAD-96BB-083562BF8B3E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13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114800" y="1557338"/>
            <a:ext cx="4114800" cy="16430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buFont typeface="Wingdings" pitchFamily="2" charset="2"/>
              <a:buChar char="§"/>
              <a:defRPr/>
            </a:pPr>
            <a:r>
              <a:rPr lang="it-IT"/>
              <a:t> marchiati con il marchio CE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/>
              <a:t> dichiarazione di conformità del </a:t>
            </a:r>
          </a:p>
          <a:p>
            <a:pPr>
              <a:defRPr/>
            </a:pPr>
            <a:r>
              <a:rPr lang="it-IT"/>
              <a:t>   costruttore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/>
              <a:t> documentazione tecnica di </a:t>
            </a:r>
          </a:p>
          <a:p>
            <a:pPr>
              <a:defRPr/>
            </a:pPr>
            <a:r>
              <a:rPr lang="it-IT"/>
              <a:t>   costruzione del fabbricante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533400" y="1981200"/>
            <a:ext cx="3124200" cy="358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  <a:defRPr/>
            </a:pPr>
            <a:r>
              <a:rPr lang="en-GB" sz="2000" b="1">
                <a:solidFill>
                  <a:srgbClr val="F3F3F3"/>
                </a:solidFill>
              </a:rPr>
              <a:t>PRIMA CATEGORIA</a:t>
            </a:r>
          </a:p>
        </p:txBody>
      </p:sp>
      <p:sp>
        <p:nvSpPr>
          <p:cNvPr id="2" name="Rectangle 29"/>
          <p:cNvSpPr>
            <a:spLocks noChangeArrowheads="1"/>
          </p:cNvSpPr>
          <p:nvPr/>
        </p:nvSpPr>
        <p:spPr bwMode="gray">
          <a:xfrm>
            <a:off x="4114800" y="3581400"/>
            <a:ext cx="4171950" cy="1295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it-IT"/>
              <a:t> attestato di certificazione di un</a:t>
            </a:r>
          </a:p>
          <a:p>
            <a:pPr>
              <a:spcBef>
                <a:spcPct val="20000"/>
              </a:spcBef>
              <a:defRPr/>
            </a:pPr>
            <a:r>
              <a:rPr lang="it-IT"/>
              <a:t>   organismo di controllo certificato</a:t>
            </a:r>
          </a:p>
          <a:p>
            <a:pPr>
              <a:spcBef>
                <a:spcPct val="20000"/>
              </a:spcBef>
              <a:defRPr/>
            </a:pPr>
            <a:endParaRPr lang="it-IT" sz="2000"/>
          </a:p>
        </p:txBody>
      </p:sp>
      <p:sp>
        <p:nvSpPr>
          <p:cNvPr id="36871" name="Rectangle 30"/>
          <p:cNvSpPr>
            <a:spLocks noChangeArrowheads="1"/>
          </p:cNvSpPr>
          <p:nvPr/>
        </p:nvSpPr>
        <p:spPr bwMode="gray">
          <a:xfrm>
            <a:off x="533400" y="3886200"/>
            <a:ext cx="3200400" cy="358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>
                <a:solidFill>
                  <a:srgbClr val="F3F3F3"/>
                </a:solidFill>
              </a:rPr>
              <a:t>SECONDA  CATEGORIA</a:t>
            </a:r>
          </a:p>
        </p:txBody>
      </p:sp>
      <p:sp>
        <p:nvSpPr>
          <p:cNvPr id="36872" name="Rectangle 30"/>
          <p:cNvSpPr>
            <a:spLocks noChangeArrowheads="1"/>
          </p:cNvSpPr>
          <p:nvPr/>
        </p:nvSpPr>
        <p:spPr bwMode="gray">
          <a:xfrm>
            <a:off x="609600" y="5486400"/>
            <a:ext cx="3124200" cy="358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>
                <a:solidFill>
                  <a:srgbClr val="F3F3F3"/>
                </a:solidFill>
              </a:rPr>
              <a:t>TERZA  CATEGORIA</a:t>
            </a:r>
          </a:p>
        </p:txBody>
      </p:sp>
      <p:sp>
        <p:nvSpPr>
          <p:cNvPr id="5" name="Rectangle 29"/>
          <p:cNvSpPr>
            <a:spLocks noChangeArrowheads="1"/>
          </p:cNvSpPr>
          <p:nvPr/>
        </p:nvSpPr>
        <p:spPr bwMode="gray">
          <a:xfrm>
            <a:off x="4114800" y="5291138"/>
            <a:ext cx="4171950" cy="1295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it-IT" sz="2000"/>
              <a:t> </a:t>
            </a:r>
            <a:r>
              <a:rPr lang="it-IT"/>
              <a:t>certificazione sistema qualità del </a:t>
            </a:r>
          </a:p>
          <a:p>
            <a:pPr>
              <a:spcBef>
                <a:spcPct val="20000"/>
              </a:spcBef>
              <a:defRPr/>
            </a:pPr>
            <a:r>
              <a:rPr lang="it-IT"/>
              <a:t>   produttore</a:t>
            </a:r>
          </a:p>
          <a:p>
            <a:pPr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it-IT"/>
          </a:p>
        </p:txBody>
      </p:sp>
      <p:sp>
        <p:nvSpPr>
          <p:cNvPr id="36874" name="Text Box 16"/>
          <p:cNvSpPr txBox="1">
            <a:spLocks noChangeArrowheads="1"/>
          </p:cNvSpPr>
          <p:nvPr/>
        </p:nvSpPr>
        <p:spPr bwMode="auto">
          <a:xfrm>
            <a:off x="5791200" y="32004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36875" name="Text Box 17"/>
          <p:cNvSpPr txBox="1">
            <a:spLocks noChangeArrowheads="1"/>
          </p:cNvSpPr>
          <p:nvPr/>
        </p:nvSpPr>
        <p:spPr bwMode="auto">
          <a:xfrm>
            <a:off x="5715000" y="48768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>
                <a:solidFill>
                  <a:schemeClr val="accent1"/>
                </a:solidFill>
              </a:rPr>
              <a:t>  +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Aspetti legislativi e normativi</a:t>
            </a:r>
          </a:p>
        </p:txBody>
      </p:sp>
      <p:sp>
        <p:nvSpPr>
          <p:cNvPr id="37891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C08A4F5A-37C8-43A3-A6E9-DF7F80158041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14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37892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Prima categoria</a:t>
            </a: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876800" y="1981200"/>
            <a:ext cx="3810000" cy="4114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defRPr/>
            </a:pPr>
            <a:r>
              <a:rPr lang="it-IT" sz="2000"/>
              <a:t>Azioni lesive di lieve entità </a:t>
            </a:r>
          </a:p>
          <a:p>
            <a:pPr>
              <a:defRPr/>
            </a:pPr>
            <a:r>
              <a:rPr lang="it-IT" sz="2000"/>
              <a:t>   provocate da:</a:t>
            </a:r>
          </a:p>
          <a:p>
            <a:pPr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Strumenti meccanici o prodotti </a:t>
            </a:r>
          </a:p>
          <a:p>
            <a:pPr>
              <a:defRPr/>
            </a:pPr>
            <a:r>
              <a:rPr lang="it-IT" sz="2000"/>
              <a:t>   detergenti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Urto con oggetti caldi (&gt;50°)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Fenomeni atmosferici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Vibrazioni o urti lievi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Azione lesiva da raggi solari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876800" y="1600200"/>
            <a:ext cx="3819525" cy="358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>
                <a:solidFill>
                  <a:srgbClr val="F3F3F3"/>
                </a:solidFill>
                <a:latin typeface="+mn-lt"/>
              </a:rPr>
              <a:t>PROTEGGONO DA:</a:t>
            </a:r>
          </a:p>
        </p:txBody>
      </p:sp>
      <p:pic>
        <p:nvPicPr>
          <p:cNvPr id="37895" name="Picture 10" descr="C:\Programmi\File comuni\Microsoft Shared\Clipart\cagcat50\PE01838_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39624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Aspetti legislativi e normativi</a:t>
            </a:r>
          </a:p>
        </p:txBody>
      </p:sp>
      <p:sp>
        <p:nvSpPr>
          <p:cNvPr id="38915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756DD90D-49D9-4FD7-B123-2612A04F8FED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15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38916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Terza categoria</a:t>
            </a: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343400" y="1676400"/>
            <a:ext cx="4572000" cy="4953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Apparecchi di protezione </a:t>
            </a:r>
          </a:p>
          <a:p>
            <a:pPr>
              <a:defRPr/>
            </a:pPr>
            <a:r>
              <a:rPr lang="it-IT" sz="2000"/>
              <a:t>   respiratoria filtranti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Apparecchi di protezione isolanti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D.P.I contro le aggressioni chimiche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D.P.I per ambienti con T &gt; 100°C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D.P.I per ambienti con T&lt;-50°C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D.P.I per salvaguardare le cadute</a:t>
            </a:r>
          </a:p>
          <a:p>
            <a:pPr>
              <a:defRPr/>
            </a:pPr>
            <a:r>
              <a:rPr lang="it-IT" sz="2000"/>
              <a:t>   dall’alto</a:t>
            </a:r>
          </a:p>
          <a:p>
            <a:pPr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D.P.I per attività che espongono a </a:t>
            </a:r>
          </a:p>
          <a:p>
            <a:pPr>
              <a:defRPr/>
            </a:pPr>
            <a:r>
              <a:rPr lang="it-IT" sz="2000"/>
              <a:t>   tensioni elettriche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343400" y="1344613"/>
            <a:ext cx="4572000" cy="358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>
                <a:solidFill>
                  <a:srgbClr val="F3F3F3"/>
                </a:solidFill>
                <a:latin typeface="+mn-lt"/>
              </a:rPr>
              <a:t>RIENTRANO:</a:t>
            </a:r>
          </a:p>
        </p:txBody>
      </p:sp>
      <p:pic>
        <p:nvPicPr>
          <p:cNvPr id="38919" name="Picture 7" descr="IN00919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339566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sz="2000" smtClean="0"/>
          </a:p>
        </p:txBody>
      </p:sp>
      <p:sp>
        <p:nvSpPr>
          <p:cNvPr id="44035" name="WordArt 6"/>
          <p:cNvSpPr>
            <a:spLocks noChangeAspect="1" noChangeArrowheads="1" noChangeShapeType="1" noTextEdit="1"/>
          </p:cNvSpPr>
          <p:nvPr/>
        </p:nvSpPr>
        <p:spPr bwMode="auto">
          <a:xfrm>
            <a:off x="2051050" y="5011738"/>
            <a:ext cx="6316663" cy="1181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/>
            <a:r>
              <a:rPr lang="it-IT" sz="40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Arial Black"/>
              </a:rPr>
              <a:t>I D.P.I nei luoghi di lavoro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Classificazione dei D.P.I</a:t>
            </a:r>
          </a:p>
        </p:txBody>
      </p:sp>
      <p:sp>
        <p:nvSpPr>
          <p:cNvPr id="45059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13E7BA34-899B-4CE5-BC75-89052F7A8E5E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17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3124200" y="3352800"/>
            <a:ext cx="28956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  <a:defRPr/>
            </a:pPr>
            <a:r>
              <a:rPr lang="en-GB" sz="2000" b="1">
                <a:solidFill>
                  <a:srgbClr val="F3F3F3"/>
                </a:solidFill>
              </a:rPr>
              <a:t>I D.P.I di protezione</a:t>
            </a:r>
          </a:p>
        </p:txBody>
      </p:sp>
      <p:sp>
        <p:nvSpPr>
          <p:cNvPr id="45061" name="Text Box 13"/>
          <p:cNvSpPr txBox="1">
            <a:spLocks noChangeArrowheads="1"/>
          </p:cNvSpPr>
          <p:nvPr/>
        </p:nvSpPr>
        <p:spPr bwMode="auto">
          <a:xfrm>
            <a:off x="609600" y="2667000"/>
            <a:ext cx="1524000" cy="376238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dirty="0"/>
              <a:t>Della testa</a:t>
            </a:r>
          </a:p>
        </p:txBody>
      </p:sp>
      <p:sp>
        <p:nvSpPr>
          <p:cNvPr id="45062" name="Text Box 14"/>
          <p:cNvSpPr txBox="1">
            <a:spLocks noChangeArrowheads="1"/>
          </p:cNvSpPr>
          <p:nvPr/>
        </p:nvSpPr>
        <p:spPr bwMode="auto">
          <a:xfrm>
            <a:off x="2133600" y="1752600"/>
            <a:ext cx="1371600" cy="376238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/>
              <a:t>Dell’udito</a:t>
            </a:r>
          </a:p>
        </p:txBody>
      </p:sp>
      <p:sp>
        <p:nvSpPr>
          <p:cNvPr id="45063" name="Text Box 15"/>
          <p:cNvSpPr txBox="1">
            <a:spLocks noChangeArrowheads="1"/>
          </p:cNvSpPr>
          <p:nvPr/>
        </p:nvSpPr>
        <p:spPr bwMode="auto">
          <a:xfrm>
            <a:off x="4419600" y="1524000"/>
            <a:ext cx="1295400" cy="650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/>
              <a:t>Di occhi e  viso</a:t>
            </a:r>
          </a:p>
        </p:txBody>
      </p:sp>
      <p:sp>
        <p:nvSpPr>
          <p:cNvPr id="45064" name="Text Box 16"/>
          <p:cNvSpPr txBox="1">
            <a:spLocks noChangeArrowheads="1"/>
          </p:cNvSpPr>
          <p:nvPr/>
        </p:nvSpPr>
        <p:spPr bwMode="auto">
          <a:xfrm>
            <a:off x="6324600" y="2057400"/>
            <a:ext cx="1447800" cy="650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/>
              <a:t>Delle vie respiratorie</a:t>
            </a:r>
          </a:p>
        </p:txBody>
      </p:sp>
      <p:sp>
        <p:nvSpPr>
          <p:cNvPr id="45065" name="Text Box 17"/>
          <p:cNvSpPr txBox="1">
            <a:spLocks noChangeArrowheads="1"/>
          </p:cNvSpPr>
          <p:nvPr/>
        </p:nvSpPr>
        <p:spPr bwMode="auto">
          <a:xfrm>
            <a:off x="7086600" y="3276600"/>
            <a:ext cx="1447800" cy="9255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/>
              <a:t>Delle mani e delle braccia</a:t>
            </a:r>
          </a:p>
        </p:txBody>
      </p:sp>
      <p:sp>
        <p:nvSpPr>
          <p:cNvPr id="45066" name="Text Box 19"/>
          <p:cNvSpPr txBox="1">
            <a:spLocks noChangeArrowheads="1"/>
          </p:cNvSpPr>
          <p:nvPr/>
        </p:nvSpPr>
        <p:spPr bwMode="auto">
          <a:xfrm>
            <a:off x="6096000" y="4876800"/>
            <a:ext cx="1600200" cy="650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/>
              <a:t>Dei piedi e celle gambe</a:t>
            </a:r>
          </a:p>
        </p:txBody>
      </p:sp>
      <p:sp>
        <p:nvSpPr>
          <p:cNvPr id="45067" name="Text Box 19"/>
          <p:cNvSpPr txBox="1">
            <a:spLocks noChangeArrowheads="1"/>
          </p:cNvSpPr>
          <p:nvPr/>
        </p:nvSpPr>
        <p:spPr bwMode="auto">
          <a:xfrm>
            <a:off x="2057400" y="5257800"/>
            <a:ext cx="1600200" cy="650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/>
              <a:t>Del tronco e dell’addome</a:t>
            </a:r>
          </a:p>
        </p:txBody>
      </p:sp>
      <p:sp>
        <p:nvSpPr>
          <p:cNvPr id="45068" name="Text Box 19"/>
          <p:cNvSpPr txBox="1">
            <a:spLocks noChangeArrowheads="1"/>
          </p:cNvSpPr>
          <p:nvPr/>
        </p:nvSpPr>
        <p:spPr bwMode="auto">
          <a:xfrm>
            <a:off x="4267200" y="5715000"/>
            <a:ext cx="1600200" cy="3762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/>
              <a:t>Della pelle</a:t>
            </a:r>
          </a:p>
        </p:txBody>
      </p:sp>
      <p:sp>
        <p:nvSpPr>
          <p:cNvPr id="45069" name="Text Box 19"/>
          <p:cNvSpPr txBox="1">
            <a:spLocks noChangeArrowheads="1"/>
          </p:cNvSpPr>
          <p:nvPr/>
        </p:nvSpPr>
        <p:spPr bwMode="auto">
          <a:xfrm>
            <a:off x="685800" y="4114800"/>
            <a:ext cx="1981200" cy="3762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/>
              <a:t>Dell’intero corpo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Classificazione dei D.P.I</a:t>
            </a:r>
          </a:p>
        </p:txBody>
      </p:sp>
      <p:sp>
        <p:nvSpPr>
          <p:cNvPr id="46083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4D990D14-67B0-4781-AAAC-A7AA040495A6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18</a:t>
            </a:fld>
            <a:endParaRPr lang="de-DE" sz="1000">
              <a:solidFill>
                <a:schemeClr val="tx1"/>
              </a:solidFill>
            </a:endParaRPr>
          </a:p>
        </p:txBody>
      </p:sp>
      <p:pic>
        <p:nvPicPr>
          <p:cNvPr id="46084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679132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76400"/>
            <a:ext cx="53625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endParaRPr lang="it-IT" smtClean="0"/>
          </a:p>
        </p:txBody>
      </p:sp>
      <p:sp>
        <p:nvSpPr>
          <p:cNvPr id="47107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90A827A0-272E-4438-A0F4-66D4440330B9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19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47108" name="WordArt 6"/>
          <p:cNvSpPr>
            <a:spLocks noChangeAspect="1" noChangeArrowheads="1" noChangeShapeType="1" noTextEdit="1"/>
          </p:cNvSpPr>
          <p:nvPr/>
        </p:nvSpPr>
        <p:spPr bwMode="auto">
          <a:xfrm>
            <a:off x="827584" y="4941168"/>
            <a:ext cx="7540129" cy="8916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it-IT" sz="4000" b="1" kern="10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/>
              </a:rPr>
              <a:t>D.P.I per L'udito</a:t>
            </a:r>
          </a:p>
        </p:txBody>
      </p:sp>
      <p:pic>
        <p:nvPicPr>
          <p:cNvPr id="47109" name="Immagine 4" descr="iUDIT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362" y="1501329"/>
            <a:ext cx="2250774" cy="3007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/>
          <p:cNvSpPr>
            <a:spLocks noGrp="1"/>
          </p:cNvSpPr>
          <p:nvPr>
            <p:ph type="title"/>
          </p:nvPr>
        </p:nvSpPr>
        <p:spPr>
          <a:xfrm>
            <a:off x="334963" y="109538"/>
            <a:ext cx="8520112" cy="523875"/>
          </a:xfrm>
        </p:spPr>
        <p:txBody>
          <a:bodyPr/>
          <a:lstStyle/>
          <a:p>
            <a:pPr eaLnBrk="1" hangingPunct="1"/>
            <a:r>
              <a:rPr lang="it-IT" smtClean="0"/>
              <a:t>Gli infortuni sconosciuti</a:t>
            </a:r>
          </a:p>
        </p:txBody>
      </p:sp>
      <p:sp>
        <p:nvSpPr>
          <p:cNvPr id="25603" name="Segnaposto piè di pagina 3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mtClean="0">
                <a:solidFill>
                  <a:schemeClr val="tx1"/>
                </a:solidFill>
              </a:rPr>
              <a:t> </a:t>
            </a:r>
            <a:fld id="{09A354FC-03F8-45B9-8E95-A8EB828FAAFD}" type="slidenum">
              <a:rPr lang="de-DE" smtClean="0">
                <a:solidFill>
                  <a:schemeClr val="tx1"/>
                </a:solidFill>
              </a:rPr>
              <a:pPr eaLnBrk="1" hangingPunct="1"/>
              <a:t>2</a:t>
            </a:fld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25604" name="Segnaposto testo 4"/>
          <p:cNvSpPr>
            <a:spLocks noGrp="1"/>
          </p:cNvSpPr>
          <p:nvPr>
            <p:ph type="body" sz="quarter" idx="11"/>
          </p:nvPr>
        </p:nvSpPr>
        <p:spPr>
          <a:xfrm>
            <a:off x="231775" y="642938"/>
            <a:ext cx="6715125" cy="396875"/>
          </a:xfrm>
        </p:spPr>
        <p:txBody>
          <a:bodyPr/>
          <a:lstStyle/>
          <a:p>
            <a:pPr eaLnBrk="1" hangingPunct="1"/>
            <a:r>
              <a:rPr lang="it-IT" smtClean="0"/>
              <a:t>Tanti piccoli incidenti ogni giorno</a:t>
            </a: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5292725" y="2565400"/>
            <a:ext cx="2879725" cy="3168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 marL="271463" indent="-271463">
              <a:buFont typeface="Wingdings" pitchFamily="2" charset="2"/>
              <a:buChar char="§"/>
              <a:defRPr/>
            </a:pPr>
            <a:r>
              <a:rPr lang="it-IT" sz="2400"/>
              <a:t>Tagli</a:t>
            </a:r>
          </a:p>
          <a:p>
            <a:pPr marL="271463" indent="-271463">
              <a:buFont typeface="Wingdings" pitchFamily="2" charset="2"/>
              <a:buChar char="§"/>
              <a:defRPr/>
            </a:pPr>
            <a:r>
              <a:rPr lang="it-IT" sz="2400"/>
              <a:t>Abrasioni</a:t>
            </a:r>
          </a:p>
          <a:p>
            <a:pPr marL="271463" indent="-271463">
              <a:buFont typeface="Wingdings" pitchFamily="2" charset="2"/>
              <a:buChar char="§"/>
              <a:defRPr/>
            </a:pPr>
            <a:r>
              <a:rPr lang="it-IT" sz="2400"/>
              <a:t>Punture</a:t>
            </a:r>
          </a:p>
          <a:p>
            <a:pPr marL="271463" indent="-271463">
              <a:buFont typeface="Wingdings" pitchFamily="2" charset="2"/>
              <a:buChar char="§"/>
              <a:defRPr/>
            </a:pPr>
            <a:r>
              <a:rPr lang="it-IT" sz="2400"/>
              <a:t>Scivolamenti</a:t>
            </a:r>
          </a:p>
          <a:p>
            <a:pPr marL="271463" indent="-271463">
              <a:buFont typeface="Wingdings" pitchFamily="2" charset="2"/>
              <a:buChar char="§"/>
              <a:defRPr/>
            </a:pPr>
            <a:r>
              <a:rPr lang="it-IT" sz="2400"/>
              <a:t>Strappi</a:t>
            </a:r>
          </a:p>
          <a:p>
            <a:pPr marL="271463" indent="-271463">
              <a:buFont typeface="Wingdings" pitchFamily="2" charset="2"/>
              <a:buChar char="§"/>
              <a:defRPr/>
            </a:pPr>
            <a:r>
              <a:rPr lang="it-IT" sz="2400"/>
              <a:t>Cadute</a:t>
            </a:r>
          </a:p>
          <a:p>
            <a:pPr marL="271463" indent="-271463">
              <a:buFont typeface="Wingdings" pitchFamily="2" charset="2"/>
              <a:buChar char="§"/>
              <a:defRPr/>
            </a:pPr>
            <a:r>
              <a:rPr lang="it-IT" sz="2400"/>
              <a:t>Stress</a:t>
            </a:r>
          </a:p>
          <a:p>
            <a:pPr marL="271463" indent="-271463">
              <a:buFont typeface="Wingdings" pitchFamily="2" charset="2"/>
              <a:buChar char="§"/>
              <a:defRPr/>
            </a:pPr>
            <a:r>
              <a:rPr lang="it-IT" sz="2400"/>
              <a:t>Microclima</a:t>
            </a:r>
            <a:endParaRPr lang="it-IT" sz="2000"/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5292725" y="1557338"/>
            <a:ext cx="2881313" cy="10064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  <a:defRPr/>
            </a:pPr>
            <a:r>
              <a:rPr lang="en-GB" sz="2000" b="1">
                <a:solidFill>
                  <a:srgbClr val="F3F3F3"/>
                </a:solidFill>
              </a:rPr>
              <a:t>PICCOLI INFORTUNI</a:t>
            </a:r>
          </a:p>
          <a:p>
            <a:pPr defTabSz="801688">
              <a:buFontTx/>
              <a:buNone/>
              <a:defRPr/>
            </a:pPr>
            <a:r>
              <a:rPr lang="en-GB" sz="2000">
                <a:solidFill>
                  <a:srgbClr val="F3F3F3"/>
                </a:solidFill>
              </a:rPr>
              <a:t>con uno/due gg di</a:t>
            </a:r>
          </a:p>
          <a:p>
            <a:pPr defTabSz="801688">
              <a:buFontTx/>
              <a:buNone/>
              <a:defRPr/>
            </a:pPr>
            <a:r>
              <a:rPr lang="en-GB" sz="2000">
                <a:solidFill>
                  <a:srgbClr val="F3F3F3"/>
                </a:solidFill>
              </a:rPr>
              <a:t>assenza dal lavoro</a:t>
            </a:r>
          </a:p>
        </p:txBody>
      </p:sp>
      <p:pic>
        <p:nvPicPr>
          <p:cNvPr id="256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28"/>
          <a:stretch>
            <a:fillRect/>
          </a:stretch>
        </p:blipFill>
        <p:spPr bwMode="auto">
          <a:xfrm>
            <a:off x="1258888" y="1557338"/>
            <a:ext cx="388302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per l’udito</a:t>
            </a:r>
            <a:br>
              <a:rPr lang="it-IT" smtClean="0"/>
            </a:br>
            <a:r>
              <a:rPr lang="en-GB" sz="2000" smtClean="0">
                <a:solidFill>
                  <a:srgbClr val="F3F3F3"/>
                </a:solidFill>
              </a:rPr>
              <a:t>Attività dove sono necessari gli otoprotettori </a:t>
            </a:r>
            <a:endParaRPr lang="it-IT" sz="2000" smtClean="0">
              <a:solidFill>
                <a:srgbClr val="F3F3F3"/>
              </a:solidFill>
            </a:endParaRPr>
          </a:p>
        </p:txBody>
      </p:sp>
      <p:sp>
        <p:nvSpPr>
          <p:cNvPr id="48131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DF43802E-3D2E-408B-8512-47DDBEFF7C12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20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267200" y="2133600"/>
            <a:ext cx="4572000" cy="4114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buFont typeface="Wingdings" pitchFamily="2" charset="2"/>
              <a:buChar char="§"/>
              <a:defRPr/>
            </a:pPr>
            <a:r>
              <a:rPr lang="it-IT"/>
              <a:t> </a:t>
            </a:r>
            <a:r>
              <a:rPr lang="it-IT" sz="2000"/>
              <a:t>Lavori nelle vicinanze di presse per </a:t>
            </a:r>
          </a:p>
          <a:p>
            <a:pPr>
              <a:defRPr/>
            </a:pPr>
            <a:r>
              <a:rPr lang="it-IT" sz="2000"/>
              <a:t>  metalli</a:t>
            </a:r>
          </a:p>
          <a:p>
            <a:pPr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Lavori che utilizzano utensili </a:t>
            </a:r>
          </a:p>
          <a:p>
            <a:pPr>
              <a:defRPr/>
            </a:pPr>
            <a:r>
              <a:rPr lang="it-IT" sz="2000"/>
              <a:t>   pneumatici</a:t>
            </a:r>
          </a:p>
          <a:p>
            <a:pPr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Attività del personale a terra di</a:t>
            </a:r>
          </a:p>
          <a:p>
            <a:pPr>
              <a:defRPr/>
            </a:pPr>
            <a:r>
              <a:rPr lang="it-IT" sz="2000"/>
              <a:t>  aeroporti</a:t>
            </a:r>
          </a:p>
          <a:p>
            <a:pPr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Battitura di pali e costipazione del </a:t>
            </a:r>
          </a:p>
          <a:p>
            <a:pPr>
              <a:buFontTx/>
              <a:buNone/>
              <a:defRPr/>
            </a:pPr>
            <a:r>
              <a:rPr lang="it-IT" sz="2000"/>
              <a:t>   terreno</a:t>
            </a:r>
          </a:p>
          <a:p>
            <a:pPr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Lavori nel legname e nei tessili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267200" y="1600200"/>
            <a:ext cx="45720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  <a:defRPr/>
            </a:pPr>
            <a:r>
              <a:rPr lang="en-GB" sz="2000" b="1" dirty="0" err="1">
                <a:solidFill>
                  <a:srgbClr val="F3F3F3"/>
                </a:solidFill>
              </a:rPr>
              <a:t>Allegato</a:t>
            </a:r>
            <a:r>
              <a:rPr lang="en-GB" sz="2000" b="1" dirty="0">
                <a:solidFill>
                  <a:srgbClr val="F3F3F3"/>
                </a:solidFill>
              </a:rPr>
              <a:t> VIII </a:t>
            </a:r>
            <a:r>
              <a:rPr lang="en-GB" sz="2000" b="1" dirty="0" err="1">
                <a:solidFill>
                  <a:srgbClr val="F3F3F3"/>
                </a:solidFill>
              </a:rPr>
              <a:t>D.Lgs</a:t>
            </a:r>
            <a:r>
              <a:rPr lang="en-GB" sz="2000" b="1" dirty="0">
                <a:solidFill>
                  <a:srgbClr val="F3F3F3"/>
                </a:solidFill>
              </a:rPr>
              <a:t> 81/2008</a:t>
            </a:r>
          </a:p>
        </p:txBody>
      </p:sp>
      <p:pic>
        <p:nvPicPr>
          <p:cNvPr id="48134" name="Picture 6" descr="File0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3733800" cy="2570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per l’udi</a:t>
            </a:r>
            <a:r>
              <a:rPr lang="en-GB" smtClean="0">
                <a:solidFill>
                  <a:srgbClr val="F3F3F3"/>
                </a:solidFill>
              </a:rPr>
              <a:t>to</a:t>
            </a:r>
            <a:endParaRPr lang="it-IT" smtClean="0">
              <a:solidFill>
                <a:srgbClr val="F3F3F3"/>
              </a:solidFill>
            </a:endParaRPr>
          </a:p>
        </p:txBody>
      </p:sp>
      <p:sp>
        <p:nvSpPr>
          <p:cNvPr id="49155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5C5324E8-C81C-4AF8-B0FF-61BEE917ADBA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21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038600" y="2209800"/>
            <a:ext cx="4572000" cy="4114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Palline e tappi per le orecchie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Caschi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Cuscinetti adattabili ai caschi di</a:t>
            </a:r>
          </a:p>
          <a:p>
            <a:pPr>
              <a:defRPr/>
            </a:pPr>
            <a:r>
              <a:rPr lang="it-IT" sz="2000"/>
              <a:t>   protezione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Cuffie con attacco per ricezione a </a:t>
            </a:r>
          </a:p>
          <a:p>
            <a:pPr>
              <a:defRPr/>
            </a:pPr>
            <a:r>
              <a:rPr lang="it-IT" sz="2000"/>
              <a:t>   bassa frequenza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DPI contro il rumore con apparecchi </a:t>
            </a:r>
          </a:p>
          <a:p>
            <a:pPr>
              <a:defRPr/>
            </a:pPr>
            <a:r>
              <a:rPr lang="it-IT" sz="2000"/>
              <a:t>   di intercomunicazione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038600" y="1676400"/>
            <a:ext cx="45720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 dirty="0" err="1">
                <a:solidFill>
                  <a:srgbClr val="F3F3F3"/>
                </a:solidFill>
                <a:latin typeface="+mn-lt"/>
              </a:rPr>
              <a:t>Allegato</a:t>
            </a:r>
            <a:r>
              <a:rPr lang="en-GB" sz="2000" b="1" dirty="0">
                <a:solidFill>
                  <a:srgbClr val="F3F3F3"/>
                </a:solidFill>
                <a:latin typeface="+mn-lt"/>
              </a:rPr>
              <a:t> VIII </a:t>
            </a:r>
            <a:r>
              <a:rPr lang="en-GB" sz="2000" b="1" dirty="0" err="1">
                <a:solidFill>
                  <a:srgbClr val="F3F3F3"/>
                </a:solidFill>
                <a:latin typeface="+mn-lt"/>
              </a:rPr>
              <a:t>D.Lgs</a:t>
            </a:r>
            <a:r>
              <a:rPr lang="en-GB" sz="2000" b="1" dirty="0">
                <a:solidFill>
                  <a:srgbClr val="F3F3F3"/>
                </a:solidFill>
                <a:latin typeface="+mn-lt"/>
              </a:rPr>
              <a:t> 81/2008</a:t>
            </a:r>
          </a:p>
        </p:txBody>
      </p:sp>
      <p:sp>
        <p:nvSpPr>
          <p:cNvPr id="49158" name="Text Box 7"/>
          <p:cNvSpPr txBox="1">
            <a:spLocks noChangeArrowheads="1"/>
          </p:cNvSpPr>
          <p:nvPr/>
        </p:nvSpPr>
        <p:spPr bwMode="gray">
          <a:xfrm>
            <a:off x="304800" y="685800"/>
            <a:ext cx="4724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54000" rIns="90000" bIns="54000"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000" b="1">
                <a:solidFill>
                  <a:schemeClr val="bg1"/>
                </a:solidFill>
              </a:rPr>
              <a:t>Elenco indicativo e non esauriente</a:t>
            </a:r>
          </a:p>
        </p:txBody>
      </p:sp>
      <p:pic>
        <p:nvPicPr>
          <p:cNvPr id="49159" name="Picture 2" descr="http://tbn0.google.com/images?q=tbn:Ebk-U0Y2jC3k8M:http://www.e-a-r.info/admin/picture/20060216153429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2619831" cy="178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4" descr="http://tbn0.google.com/images?q=tbn:8fgaPfT114nJuM:http://www.gnuttibortolo.com/jsp/imageprod/73856_a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357688"/>
            <a:ext cx="3018736" cy="2108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7" descr="C:\Users\Amministrazione\Desktop\DPI\ACQPK78CANI5M18CA0KLQ0CCAS0WUG2CA3SBKZ8CAVFXG52CAO29QVKCARHQ4JICADAADDDCAVPQ3QLCAC3MTPCCAKC8GRUCAR4JOSXCA6VACTHCAM0UM5WCAJMT4XICAWB9KA7CA1A6QI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14625"/>
            <a:ext cx="2134678" cy="194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per l’udito</a:t>
            </a:r>
          </a:p>
        </p:txBody>
      </p:sp>
      <p:sp>
        <p:nvSpPr>
          <p:cNvPr id="50179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07C12678-2F67-4903-8552-D13F7B232241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22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50180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Gli otoprotettori</a:t>
            </a:r>
          </a:p>
        </p:txBody>
      </p:sp>
      <p:sp>
        <p:nvSpPr>
          <p:cNvPr id="50181" name="Rectangle 30"/>
          <p:cNvSpPr>
            <a:spLocks noChangeArrowheads="1"/>
          </p:cNvSpPr>
          <p:nvPr/>
        </p:nvSpPr>
        <p:spPr bwMode="gray">
          <a:xfrm>
            <a:off x="762000" y="1752600"/>
            <a:ext cx="7696200" cy="13716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/>
              <a:t>Mezzi di protezione auricolare per la protezione dei lavoratori dal danno causato dal rumore ambientale</a:t>
            </a:r>
          </a:p>
        </p:txBody>
      </p:sp>
      <p:sp>
        <p:nvSpPr>
          <p:cNvPr id="50182" name="Line 8"/>
          <p:cNvSpPr>
            <a:spLocks noChangeShapeType="1"/>
          </p:cNvSpPr>
          <p:nvPr/>
        </p:nvSpPr>
        <p:spPr bwMode="auto">
          <a:xfrm flipH="1">
            <a:off x="1905000" y="3429000"/>
            <a:ext cx="990600" cy="1600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50183" name="Line 9"/>
          <p:cNvSpPr>
            <a:spLocks noChangeShapeType="1"/>
          </p:cNvSpPr>
          <p:nvPr/>
        </p:nvSpPr>
        <p:spPr bwMode="auto">
          <a:xfrm>
            <a:off x="5562600" y="3429000"/>
            <a:ext cx="1295400" cy="1676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50184" name="Text Box 10"/>
          <p:cNvSpPr txBox="1">
            <a:spLocks noChangeArrowheads="1"/>
          </p:cNvSpPr>
          <p:nvPr/>
        </p:nvSpPr>
        <p:spPr bwMode="auto">
          <a:xfrm>
            <a:off x="762000" y="5410200"/>
            <a:ext cx="1905000" cy="650875"/>
          </a:xfrm>
          <a:prstGeom prst="rect">
            <a:avLst/>
          </a:prstGeom>
          <a:solidFill>
            <a:schemeClr val="bg1"/>
          </a:soli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/>
              <a:t>Mezzi ad inserimento</a:t>
            </a:r>
          </a:p>
        </p:txBody>
      </p:sp>
      <p:sp>
        <p:nvSpPr>
          <p:cNvPr id="50185" name="Text Box 11"/>
          <p:cNvSpPr txBox="1">
            <a:spLocks noChangeArrowheads="1"/>
          </p:cNvSpPr>
          <p:nvPr/>
        </p:nvSpPr>
        <p:spPr bwMode="auto">
          <a:xfrm>
            <a:off x="6248400" y="5410200"/>
            <a:ext cx="2057400" cy="650875"/>
          </a:xfrm>
          <a:prstGeom prst="rect">
            <a:avLst/>
          </a:prstGeom>
          <a:solidFill>
            <a:schemeClr val="bg1"/>
          </a:soli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/>
              <a:t>Cuffie auricolari e caschi</a:t>
            </a:r>
          </a:p>
        </p:txBody>
      </p:sp>
      <p:pic>
        <p:nvPicPr>
          <p:cNvPr id="5018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91000"/>
            <a:ext cx="1428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olo 1"/>
          <p:cNvSpPr>
            <a:spLocks noGrp="1"/>
          </p:cNvSpPr>
          <p:nvPr>
            <p:ph type="title" idx="4294967295"/>
          </p:nvPr>
        </p:nvSpPr>
        <p:spPr>
          <a:xfrm>
            <a:off x="623888" y="119063"/>
            <a:ext cx="8520112" cy="96202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per l’udito</a:t>
            </a:r>
            <a:br>
              <a:rPr lang="it-IT" smtClean="0"/>
            </a:br>
            <a:r>
              <a:rPr lang="it-IT" sz="2000" smtClean="0"/>
              <a:t>Gli otoprotettori</a:t>
            </a:r>
            <a:r>
              <a:rPr lang="it-IT" sz="2800" smtClean="0"/>
              <a:t/>
            </a:r>
            <a:br>
              <a:rPr lang="it-IT" sz="2800" smtClean="0"/>
            </a:br>
            <a:endParaRPr lang="it-IT" sz="2800" smtClean="0"/>
          </a:p>
        </p:txBody>
      </p:sp>
      <p:sp>
        <p:nvSpPr>
          <p:cNvPr id="51203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0AD3A323-3CCB-42BC-8710-FCA5A60221C6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23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51204" name="Oval 13"/>
          <p:cNvSpPr>
            <a:spLocks noChangeArrowheads="1"/>
          </p:cNvSpPr>
          <p:nvPr/>
        </p:nvSpPr>
        <p:spPr bwMode="auto">
          <a:xfrm>
            <a:off x="3352800" y="1524000"/>
            <a:ext cx="2125663" cy="49053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otoprotettori</a:t>
            </a:r>
          </a:p>
        </p:txBody>
      </p:sp>
      <p:sp>
        <p:nvSpPr>
          <p:cNvPr id="51205" name="Oval 14"/>
          <p:cNvSpPr>
            <a:spLocks noChangeArrowheads="1"/>
          </p:cNvSpPr>
          <p:nvPr/>
        </p:nvSpPr>
        <p:spPr bwMode="auto">
          <a:xfrm>
            <a:off x="1600200" y="2819400"/>
            <a:ext cx="2495550" cy="49053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Inserti monouso</a:t>
            </a:r>
          </a:p>
        </p:txBody>
      </p:sp>
      <p:sp>
        <p:nvSpPr>
          <p:cNvPr id="51206" name="Oval 15"/>
          <p:cNvSpPr>
            <a:spLocks noChangeArrowheads="1"/>
          </p:cNvSpPr>
          <p:nvPr/>
        </p:nvSpPr>
        <p:spPr bwMode="auto">
          <a:xfrm>
            <a:off x="5105400" y="2819400"/>
            <a:ext cx="2727325" cy="49053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Inserti riutilizzabili</a:t>
            </a:r>
          </a:p>
        </p:txBody>
      </p:sp>
      <p:sp>
        <p:nvSpPr>
          <p:cNvPr id="51207" name="Oval 16"/>
          <p:cNvSpPr>
            <a:spLocks noChangeArrowheads="1"/>
          </p:cNvSpPr>
          <p:nvPr/>
        </p:nvSpPr>
        <p:spPr bwMode="auto">
          <a:xfrm>
            <a:off x="304800" y="3810000"/>
            <a:ext cx="1981200" cy="87947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Inserti prestampati</a:t>
            </a:r>
          </a:p>
        </p:txBody>
      </p:sp>
      <p:sp>
        <p:nvSpPr>
          <p:cNvPr id="51208" name="Oval 17"/>
          <p:cNvSpPr>
            <a:spLocks noChangeArrowheads="1"/>
          </p:cNvSpPr>
          <p:nvPr/>
        </p:nvSpPr>
        <p:spPr bwMode="auto">
          <a:xfrm>
            <a:off x="2819400" y="3962400"/>
            <a:ext cx="1752600" cy="87947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Inserti modellabili</a:t>
            </a:r>
          </a:p>
        </p:txBody>
      </p:sp>
      <p:sp>
        <p:nvSpPr>
          <p:cNvPr id="51209" name="Line 20"/>
          <p:cNvSpPr>
            <a:spLocks noChangeShapeType="1"/>
          </p:cNvSpPr>
          <p:nvPr/>
        </p:nvSpPr>
        <p:spPr bwMode="auto">
          <a:xfrm flipH="1">
            <a:off x="3048000" y="2133600"/>
            <a:ext cx="838200" cy="609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1210" name="Line 21"/>
          <p:cNvSpPr>
            <a:spLocks noChangeShapeType="1"/>
          </p:cNvSpPr>
          <p:nvPr/>
        </p:nvSpPr>
        <p:spPr bwMode="auto">
          <a:xfrm>
            <a:off x="5105400" y="2057400"/>
            <a:ext cx="685800" cy="609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1211" name="Line 22"/>
          <p:cNvSpPr>
            <a:spLocks noChangeShapeType="1"/>
          </p:cNvSpPr>
          <p:nvPr/>
        </p:nvSpPr>
        <p:spPr bwMode="auto">
          <a:xfrm flipH="1">
            <a:off x="1600200" y="3352800"/>
            <a:ext cx="533400" cy="457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1212" name="Line 23"/>
          <p:cNvSpPr>
            <a:spLocks noChangeShapeType="1"/>
          </p:cNvSpPr>
          <p:nvPr/>
        </p:nvSpPr>
        <p:spPr bwMode="auto">
          <a:xfrm>
            <a:off x="3124200" y="3429000"/>
            <a:ext cx="381000" cy="381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1213" name="Line 24"/>
          <p:cNvSpPr>
            <a:spLocks noChangeShapeType="1"/>
          </p:cNvSpPr>
          <p:nvPr/>
        </p:nvSpPr>
        <p:spPr bwMode="auto">
          <a:xfrm flipH="1">
            <a:off x="5791200" y="3505200"/>
            <a:ext cx="381000" cy="609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1214" name="Line 25"/>
          <p:cNvSpPr>
            <a:spLocks noChangeShapeType="1"/>
          </p:cNvSpPr>
          <p:nvPr/>
        </p:nvSpPr>
        <p:spPr bwMode="auto">
          <a:xfrm>
            <a:off x="7315200" y="3429000"/>
            <a:ext cx="914400" cy="533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1215" name="Line 26"/>
          <p:cNvSpPr>
            <a:spLocks noChangeShapeType="1"/>
          </p:cNvSpPr>
          <p:nvPr/>
        </p:nvSpPr>
        <p:spPr bwMode="auto">
          <a:xfrm>
            <a:off x="6934200" y="3657600"/>
            <a:ext cx="76200" cy="1905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1216" name="Line 28"/>
          <p:cNvSpPr>
            <a:spLocks noChangeShapeType="1"/>
          </p:cNvSpPr>
          <p:nvPr/>
        </p:nvSpPr>
        <p:spPr bwMode="auto">
          <a:xfrm>
            <a:off x="2590800" y="3505200"/>
            <a:ext cx="0" cy="2209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1217" name="Oval 29"/>
          <p:cNvSpPr>
            <a:spLocks noChangeArrowheads="1"/>
          </p:cNvSpPr>
          <p:nvPr/>
        </p:nvSpPr>
        <p:spPr bwMode="auto">
          <a:xfrm>
            <a:off x="1447800" y="5753100"/>
            <a:ext cx="2057400" cy="87947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Inserti  con archetto</a:t>
            </a:r>
          </a:p>
        </p:txBody>
      </p:sp>
      <p:sp>
        <p:nvSpPr>
          <p:cNvPr id="51218" name="Oval 16"/>
          <p:cNvSpPr>
            <a:spLocks noChangeArrowheads="1"/>
          </p:cNvSpPr>
          <p:nvPr/>
        </p:nvSpPr>
        <p:spPr bwMode="auto">
          <a:xfrm>
            <a:off x="4648200" y="4191000"/>
            <a:ext cx="1981200" cy="87947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Inserti prestampati</a:t>
            </a:r>
          </a:p>
        </p:txBody>
      </p:sp>
      <p:sp>
        <p:nvSpPr>
          <p:cNvPr id="51219" name="Oval 29"/>
          <p:cNvSpPr>
            <a:spLocks noChangeArrowheads="1"/>
          </p:cNvSpPr>
          <p:nvPr/>
        </p:nvSpPr>
        <p:spPr bwMode="auto">
          <a:xfrm>
            <a:off x="5943600" y="5580063"/>
            <a:ext cx="2057400" cy="87947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Inserti  con archetto</a:t>
            </a:r>
          </a:p>
        </p:txBody>
      </p:sp>
      <p:sp>
        <p:nvSpPr>
          <p:cNvPr id="51220" name="Oval 17"/>
          <p:cNvSpPr>
            <a:spLocks noChangeArrowheads="1"/>
          </p:cNvSpPr>
          <p:nvPr/>
        </p:nvSpPr>
        <p:spPr bwMode="auto">
          <a:xfrm>
            <a:off x="7391400" y="4114800"/>
            <a:ext cx="1752600" cy="87947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Inserti modellabili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per l’udito</a:t>
            </a:r>
          </a:p>
        </p:txBody>
      </p:sp>
      <p:sp>
        <p:nvSpPr>
          <p:cNvPr id="52227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5EEAF651-ED19-4989-8CC9-77F5200E986F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24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52228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Cuffie</a:t>
            </a:r>
          </a:p>
        </p:txBody>
      </p:sp>
      <p:sp>
        <p:nvSpPr>
          <p:cNvPr id="52229" name="Oval 12"/>
          <p:cNvSpPr>
            <a:spLocks noChangeArrowheads="1"/>
          </p:cNvSpPr>
          <p:nvPr/>
        </p:nvSpPr>
        <p:spPr bwMode="auto">
          <a:xfrm>
            <a:off x="3592513" y="1676400"/>
            <a:ext cx="968375" cy="49053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cuffie</a:t>
            </a:r>
          </a:p>
        </p:txBody>
      </p:sp>
      <p:sp>
        <p:nvSpPr>
          <p:cNvPr id="52230" name="Oval 14"/>
          <p:cNvSpPr>
            <a:spLocks noChangeArrowheads="1"/>
          </p:cNvSpPr>
          <p:nvPr/>
        </p:nvSpPr>
        <p:spPr bwMode="auto">
          <a:xfrm>
            <a:off x="609600" y="2362200"/>
            <a:ext cx="2333625" cy="49053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Taglia normale</a:t>
            </a:r>
          </a:p>
        </p:txBody>
      </p:sp>
      <p:sp>
        <p:nvSpPr>
          <p:cNvPr id="52231" name="Oval 15"/>
          <p:cNvSpPr>
            <a:spLocks noChangeArrowheads="1"/>
          </p:cNvSpPr>
          <p:nvPr/>
        </p:nvSpPr>
        <p:spPr bwMode="auto">
          <a:xfrm>
            <a:off x="4765675" y="2438400"/>
            <a:ext cx="2349500" cy="49053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Taglia speciale</a:t>
            </a:r>
          </a:p>
        </p:txBody>
      </p:sp>
      <p:sp>
        <p:nvSpPr>
          <p:cNvPr id="52232" name="Oval 16"/>
          <p:cNvSpPr>
            <a:spLocks noChangeArrowheads="1"/>
          </p:cNvSpPr>
          <p:nvPr/>
        </p:nvSpPr>
        <p:spPr bwMode="auto">
          <a:xfrm>
            <a:off x="152400" y="3657600"/>
            <a:ext cx="1524000" cy="87947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Con archetti</a:t>
            </a:r>
          </a:p>
        </p:txBody>
      </p:sp>
      <p:sp>
        <p:nvSpPr>
          <p:cNvPr id="52233" name="Oval 17"/>
          <p:cNvSpPr>
            <a:spLocks noChangeArrowheads="1"/>
          </p:cNvSpPr>
          <p:nvPr/>
        </p:nvSpPr>
        <p:spPr bwMode="auto">
          <a:xfrm>
            <a:off x="6324600" y="3276600"/>
            <a:ext cx="2209800" cy="107473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Montate su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 elmetto</a:t>
            </a:r>
          </a:p>
        </p:txBody>
      </p:sp>
      <p:sp>
        <p:nvSpPr>
          <p:cNvPr id="52234" name="Line 29"/>
          <p:cNvSpPr>
            <a:spLocks noChangeShapeType="1"/>
          </p:cNvSpPr>
          <p:nvPr/>
        </p:nvSpPr>
        <p:spPr bwMode="auto">
          <a:xfrm flipH="1">
            <a:off x="2895600" y="2057400"/>
            <a:ext cx="762000" cy="381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2235" name="Line 30"/>
          <p:cNvSpPr>
            <a:spLocks noChangeShapeType="1"/>
          </p:cNvSpPr>
          <p:nvPr/>
        </p:nvSpPr>
        <p:spPr bwMode="auto">
          <a:xfrm>
            <a:off x="4572000" y="2133600"/>
            <a:ext cx="457200" cy="304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2236" name="Line 32"/>
          <p:cNvSpPr>
            <a:spLocks noChangeShapeType="1"/>
          </p:cNvSpPr>
          <p:nvPr/>
        </p:nvSpPr>
        <p:spPr bwMode="auto">
          <a:xfrm flipH="1">
            <a:off x="762000" y="2895600"/>
            <a:ext cx="30480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2237" name="Line 33"/>
          <p:cNvSpPr>
            <a:spLocks noChangeShapeType="1"/>
          </p:cNvSpPr>
          <p:nvPr/>
        </p:nvSpPr>
        <p:spPr bwMode="auto">
          <a:xfrm>
            <a:off x="2133600" y="2895600"/>
            <a:ext cx="381000" cy="914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2238" name="Line 34"/>
          <p:cNvSpPr>
            <a:spLocks noChangeShapeType="1"/>
          </p:cNvSpPr>
          <p:nvPr/>
        </p:nvSpPr>
        <p:spPr bwMode="auto">
          <a:xfrm flipH="1">
            <a:off x="5257800" y="2971800"/>
            <a:ext cx="76200" cy="381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2239" name="Line 35"/>
          <p:cNvSpPr>
            <a:spLocks noChangeShapeType="1"/>
          </p:cNvSpPr>
          <p:nvPr/>
        </p:nvSpPr>
        <p:spPr bwMode="auto">
          <a:xfrm>
            <a:off x="6705600" y="2895600"/>
            <a:ext cx="304800" cy="381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2240" name="Text Box 36"/>
          <p:cNvSpPr txBox="1">
            <a:spLocks noChangeArrowheads="1"/>
          </p:cNvSpPr>
          <p:nvPr/>
        </p:nvSpPr>
        <p:spPr bwMode="auto">
          <a:xfrm>
            <a:off x="3962400" y="50292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>
                <a:solidFill>
                  <a:schemeClr val="accent2"/>
                </a:solidFill>
              </a:rPr>
              <a:t>         +</a:t>
            </a:r>
          </a:p>
        </p:txBody>
      </p:sp>
      <p:sp>
        <p:nvSpPr>
          <p:cNvPr id="52241" name="Oval 37"/>
          <p:cNvSpPr>
            <a:spLocks noChangeArrowheads="1"/>
          </p:cNvSpPr>
          <p:nvPr/>
        </p:nvSpPr>
        <p:spPr bwMode="auto">
          <a:xfrm>
            <a:off x="3733800" y="5529263"/>
            <a:ext cx="2133600" cy="490537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caschi</a:t>
            </a:r>
          </a:p>
        </p:txBody>
      </p:sp>
      <p:sp>
        <p:nvSpPr>
          <p:cNvPr id="52242" name="Oval 16"/>
          <p:cNvSpPr>
            <a:spLocks noChangeArrowheads="1"/>
          </p:cNvSpPr>
          <p:nvPr/>
        </p:nvSpPr>
        <p:spPr bwMode="auto">
          <a:xfrm>
            <a:off x="4495800" y="3522663"/>
            <a:ext cx="1524000" cy="87947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Con archetti</a:t>
            </a:r>
          </a:p>
        </p:txBody>
      </p:sp>
      <p:sp>
        <p:nvSpPr>
          <p:cNvPr id="52243" name="Oval 17"/>
          <p:cNvSpPr>
            <a:spLocks noChangeArrowheads="1"/>
          </p:cNvSpPr>
          <p:nvPr/>
        </p:nvSpPr>
        <p:spPr bwMode="auto">
          <a:xfrm>
            <a:off x="2133600" y="3844925"/>
            <a:ext cx="2209800" cy="107473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Montate su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 elmetto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per l’udito</a:t>
            </a:r>
          </a:p>
        </p:txBody>
      </p:sp>
      <p:sp>
        <p:nvSpPr>
          <p:cNvPr id="6148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F23FA33B-BF65-4DF7-A93F-71C38DCFF171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25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6149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304800" y="669925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Attenuazioni del rumore</a:t>
            </a: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495800" y="1981200"/>
            <a:ext cx="4352925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defRPr/>
            </a:pPr>
            <a:r>
              <a:rPr lang="it-IT" sz="2000"/>
              <a:t>Rumori &lt;90-95 dB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495800" y="1600200"/>
            <a:ext cx="4352925" cy="358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>
                <a:solidFill>
                  <a:srgbClr val="F3F3F3"/>
                </a:solidFill>
              </a:rPr>
              <a:t>INSERTI</a:t>
            </a:r>
          </a:p>
        </p:txBody>
      </p:sp>
      <p:sp>
        <p:nvSpPr>
          <p:cNvPr id="2" name="Rectangle 29"/>
          <p:cNvSpPr>
            <a:spLocks noChangeArrowheads="1"/>
          </p:cNvSpPr>
          <p:nvPr/>
        </p:nvSpPr>
        <p:spPr bwMode="gray">
          <a:xfrm>
            <a:off x="4495800" y="3505200"/>
            <a:ext cx="4321175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defRPr/>
            </a:pPr>
            <a:r>
              <a:rPr lang="it-IT" sz="2000"/>
              <a:t>Rumori &lt; 105 dB</a:t>
            </a:r>
          </a:p>
        </p:txBody>
      </p:sp>
      <p:sp>
        <p:nvSpPr>
          <p:cNvPr id="3" name="Rectangle 30"/>
          <p:cNvSpPr>
            <a:spLocks noChangeArrowheads="1"/>
          </p:cNvSpPr>
          <p:nvPr/>
        </p:nvSpPr>
        <p:spPr bwMode="gray">
          <a:xfrm>
            <a:off x="4495800" y="3124200"/>
            <a:ext cx="4321175" cy="358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>
                <a:solidFill>
                  <a:srgbClr val="F3F3F3"/>
                </a:solidFill>
              </a:rPr>
              <a:t>CUFFIE</a:t>
            </a:r>
          </a:p>
        </p:txBody>
      </p:sp>
      <p:sp>
        <p:nvSpPr>
          <p:cNvPr id="4" name="Rectangle 30"/>
          <p:cNvSpPr>
            <a:spLocks noChangeArrowheads="1"/>
          </p:cNvSpPr>
          <p:nvPr/>
        </p:nvSpPr>
        <p:spPr bwMode="gray">
          <a:xfrm>
            <a:off x="4495800" y="4572000"/>
            <a:ext cx="4321175" cy="358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>
                <a:solidFill>
                  <a:srgbClr val="F3F3F3"/>
                </a:solidFill>
              </a:rPr>
              <a:t>CASCHI</a:t>
            </a:r>
          </a:p>
        </p:txBody>
      </p:sp>
      <p:sp>
        <p:nvSpPr>
          <p:cNvPr id="5" name="Rectangle 29"/>
          <p:cNvSpPr>
            <a:spLocks noChangeArrowheads="1"/>
          </p:cNvSpPr>
          <p:nvPr/>
        </p:nvSpPr>
        <p:spPr bwMode="gray">
          <a:xfrm>
            <a:off x="4495800" y="4953000"/>
            <a:ext cx="4321175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defRPr/>
            </a:pPr>
            <a:r>
              <a:rPr lang="it-IT" sz="2000"/>
              <a:t>Rumori &gt;105 dB</a:t>
            </a: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3543300" y="2328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it-IT">
              <a:solidFill>
                <a:srgbClr val="FFFFFF"/>
              </a:solidFill>
            </a:endParaRPr>
          </a:p>
        </p:txBody>
      </p:sp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55576" y="2328863"/>
            <a:ext cx="2438400" cy="2925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EEF1F7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rgbClr val="DDDDDD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FF8E6AF2-E3AA-45DA-AE0B-F3BC90229A36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26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53251" name="Rectangle 20"/>
          <p:cNvSpPr>
            <a:spLocks noChangeArrowheads="1"/>
          </p:cNvSpPr>
          <p:nvPr/>
        </p:nvSpPr>
        <p:spPr bwMode="auto">
          <a:xfrm>
            <a:off x="304800" y="123825"/>
            <a:ext cx="68580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it-IT" sz="3200" b="1">
                <a:solidFill>
                  <a:srgbClr val="FFFFFF"/>
                </a:solidFill>
              </a:rPr>
              <a:t>I D.P.I per l’udito</a:t>
            </a:r>
            <a:br>
              <a:rPr lang="it-IT" sz="3200" b="1">
                <a:solidFill>
                  <a:srgbClr val="FFFFFF"/>
                </a:solidFill>
              </a:rPr>
            </a:br>
            <a:r>
              <a:rPr lang="it-IT" sz="2000" b="1">
                <a:solidFill>
                  <a:srgbClr val="FFFFFF"/>
                </a:solidFill>
              </a:rPr>
              <a:t>Inserti auricolari</a:t>
            </a:r>
            <a:br>
              <a:rPr lang="it-IT" sz="2000" b="1">
                <a:solidFill>
                  <a:srgbClr val="FFFFFF"/>
                </a:solidFill>
              </a:rPr>
            </a:br>
            <a:endParaRPr lang="it-IT" sz="2000" b="1">
              <a:solidFill>
                <a:srgbClr val="FFFFFF"/>
              </a:solidFill>
            </a:endParaRPr>
          </a:p>
        </p:txBody>
      </p:sp>
      <p:pic>
        <p:nvPicPr>
          <p:cNvPr id="53252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5966048" cy="53581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227F6AAF-C929-4571-9A53-7BE02BCF7C08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27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304800" y="123825"/>
            <a:ext cx="6858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it-IT" sz="3200" b="1">
                <a:solidFill>
                  <a:srgbClr val="FFFFFF"/>
                </a:solidFill>
              </a:rPr>
              <a:t>I D.P.I per l’udito</a:t>
            </a:r>
            <a:br>
              <a:rPr lang="it-IT" sz="3200" b="1">
                <a:solidFill>
                  <a:srgbClr val="FFFFFF"/>
                </a:solidFill>
              </a:rPr>
            </a:br>
            <a:r>
              <a:rPr lang="it-IT" sz="2000" b="1">
                <a:solidFill>
                  <a:srgbClr val="FFFFFF"/>
                </a:solidFill>
              </a:rPr>
              <a:t>inserti auricolari ad archetto cuffie auricolari</a:t>
            </a:r>
          </a:p>
        </p:txBody>
      </p:sp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63935"/>
            <a:ext cx="6228184" cy="5305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CDDF9DC0-75B0-4AC7-BDAF-50F70CC3B958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28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04800" y="123825"/>
            <a:ext cx="68580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it-IT" sz="3200" b="1">
                <a:solidFill>
                  <a:srgbClr val="FFFFFF"/>
                </a:solidFill>
              </a:rPr>
              <a:t>I D.P.I per l’udito</a:t>
            </a:r>
            <a:br>
              <a:rPr lang="it-IT" sz="3200" b="1">
                <a:solidFill>
                  <a:srgbClr val="FFFFFF"/>
                </a:solidFill>
              </a:rPr>
            </a:br>
            <a:r>
              <a:rPr lang="it-IT" sz="2000" b="1">
                <a:solidFill>
                  <a:srgbClr val="FFFFFF"/>
                </a:solidFill>
              </a:rPr>
              <a:t>Cuffie auricolari</a:t>
            </a:r>
            <a:br>
              <a:rPr lang="it-IT" sz="2000" b="1">
                <a:solidFill>
                  <a:srgbClr val="FFFFFF"/>
                </a:solidFill>
              </a:rPr>
            </a:br>
            <a:endParaRPr lang="it-IT" sz="2000" b="1">
              <a:solidFill>
                <a:srgbClr val="FFFFFF"/>
              </a:solidFill>
            </a:endParaRPr>
          </a:p>
        </p:txBody>
      </p:sp>
      <p:pic>
        <p:nvPicPr>
          <p:cNvPr id="55300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5356845" cy="5173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4E36DDFE-92D3-4180-915B-F5EDA4148DE2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29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304800" y="123825"/>
            <a:ext cx="68580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it-IT" sz="3200" b="1">
                <a:solidFill>
                  <a:srgbClr val="FFFFFF"/>
                </a:solidFill>
              </a:rPr>
              <a:t>I D.P.I per l’udito</a:t>
            </a:r>
            <a:br>
              <a:rPr lang="it-IT" sz="3200" b="1">
                <a:solidFill>
                  <a:srgbClr val="FFFFFF"/>
                </a:solidFill>
              </a:rPr>
            </a:br>
            <a:r>
              <a:rPr lang="it-IT" sz="2000" b="1">
                <a:solidFill>
                  <a:srgbClr val="FFFFFF"/>
                </a:solidFill>
              </a:rPr>
              <a:t>Cuffie auricolari elettroniche</a:t>
            </a:r>
            <a:br>
              <a:rPr lang="it-IT" sz="2000" b="1">
                <a:solidFill>
                  <a:srgbClr val="FFFFFF"/>
                </a:solidFill>
              </a:rPr>
            </a:br>
            <a:endParaRPr lang="it-IT" sz="2000" b="1">
              <a:solidFill>
                <a:srgbClr val="FFFFFF"/>
              </a:solidFill>
            </a:endParaRPr>
          </a:p>
        </p:txBody>
      </p:sp>
      <p:pic>
        <p:nvPicPr>
          <p:cNvPr id="56324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93638"/>
            <a:ext cx="6192688" cy="5375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Definizioni</a:t>
            </a:r>
          </a:p>
        </p:txBody>
      </p:sp>
      <p:sp>
        <p:nvSpPr>
          <p:cNvPr id="29699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66584137-44BC-4A5A-9E33-EDB38EC3A767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3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304800" y="1557338"/>
            <a:ext cx="8443913" cy="13668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0000" tIns="54000" rIns="90000" bIns="54000"/>
          <a:lstStyle/>
          <a:p>
            <a:pPr>
              <a:defRPr/>
            </a:pPr>
            <a:r>
              <a:rPr lang="it-IT" sz="2000" dirty="0">
                <a:cs typeface="Times New Roman" pitchFamily="18" charset="0"/>
              </a:rPr>
              <a:t>Per dispositivo di protezione individuale (DPI) si intende una qualsiasi attrezzatura destinata ad essere indossata e tenuta dal lavoratore allo scopo di proteggerlo contro uno o più rischi suscettibili di minacciarne la sicurezza o la salute durante il lavoro […]</a:t>
            </a:r>
            <a:endParaRPr lang="it-IT" sz="2000" dirty="0"/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381000" y="685800"/>
            <a:ext cx="510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381000" y="685800"/>
            <a:ext cx="3733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000" b="1">
                <a:solidFill>
                  <a:schemeClr val="bg1"/>
                </a:solidFill>
              </a:rPr>
              <a:t>Art.74 co. 1 Testo unico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per l’udito</a:t>
            </a:r>
            <a:br>
              <a:rPr lang="it-IT" smtClean="0"/>
            </a:br>
            <a:r>
              <a:rPr lang="en-GB" sz="2000" smtClean="0">
                <a:solidFill>
                  <a:srgbClr val="F3F3F3"/>
                </a:solidFill>
              </a:rPr>
              <a:t>Fattori che influenzano l’utilizzo degli otoprotettori</a:t>
            </a:r>
            <a:br>
              <a:rPr lang="en-GB" sz="2000" smtClean="0">
                <a:solidFill>
                  <a:srgbClr val="F3F3F3"/>
                </a:solidFill>
              </a:rPr>
            </a:br>
            <a:endParaRPr lang="it-IT" sz="2000" smtClean="0">
              <a:solidFill>
                <a:srgbClr val="F3F3F3"/>
              </a:solidFill>
            </a:endParaRPr>
          </a:p>
        </p:txBody>
      </p:sp>
      <p:sp>
        <p:nvSpPr>
          <p:cNvPr id="57347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A21326C2-FFB8-4BC6-92B4-7ED982EF237A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30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191000" y="1981200"/>
            <a:ext cx="4048125" cy="4114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defRPr/>
            </a:pPr>
            <a:endParaRPr lang="it-IT"/>
          </a:p>
          <a:p>
            <a:pPr>
              <a:buFont typeface="Wingdings" pitchFamily="2" charset="2"/>
              <a:buChar char="§"/>
              <a:defRPr/>
            </a:pPr>
            <a:r>
              <a:rPr lang="it-IT"/>
              <a:t> </a:t>
            </a:r>
            <a:r>
              <a:rPr lang="it-IT" sz="2000"/>
              <a:t>Effetto di iperprotezione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Combinazioni cuffie ed inserti </a:t>
            </a:r>
          </a:p>
          <a:p>
            <a:pPr>
              <a:defRPr/>
            </a:pPr>
            <a:r>
              <a:rPr lang="it-IT" sz="2000"/>
              <a:t>   auricolari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Attenuazione inadeguata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Confortevolezza del portatore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Ambiente ed attività lavorativa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Disturbi medici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Compatibilità con i D.P.I della </a:t>
            </a:r>
          </a:p>
          <a:p>
            <a:pPr>
              <a:defRPr/>
            </a:pPr>
            <a:r>
              <a:rPr lang="it-IT" sz="2000"/>
              <a:t>   testa</a:t>
            </a:r>
          </a:p>
        </p:txBody>
      </p:sp>
      <p:pic>
        <p:nvPicPr>
          <p:cNvPr id="57349" name="Picture 5" descr="HMORG0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12776"/>
            <a:ext cx="2478088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0"/>
          <p:cNvSpPr>
            <a:spLocks noChangeArrowheads="1"/>
          </p:cNvSpPr>
          <p:nvPr/>
        </p:nvSpPr>
        <p:spPr bwMode="gray">
          <a:xfrm>
            <a:off x="4191000" y="1600200"/>
            <a:ext cx="4038600" cy="358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  <a:defRPr/>
            </a:pPr>
            <a:endParaRPr lang="en-GB" sz="2000" b="1">
              <a:solidFill>
                <a:srgbClr val="F3F3F3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per l’udito</a:t>
            </a:r>
            <a:br>
              <a:rPr lang="it-IT" smtClean="0"/>
            </a:br>
            <a:r>
              <a:rPr lang="it-IT" sz="2000" smtClean="0"/>
              <a:t>Gli otoprotettori</a:t>
            </a:r>
            <a:r>
              <a:rPr lang="it-IT" sz="2800" smtClean="0"/>
              <a:t> </a:t>
            </a:r>
            <a:br>
              <a:rPr lang="it-IT" sz="2800" smtClean="0"/>
            </a:br>
            <a:endParaRPr lang="it-IT" sz="2800" smtClean="0"/>
          </a:p>
        </p:txBody>
      </p:sp>
      <p:sp>
        <p:nvSpPr>
          <p:cNvPr id="7172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AF1E733D-7A9C-459A-96F6-857FB3C90695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31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7173" name="Rectangle 29"/>
          <p:cNvSpPr>
            <a:spLocks noChangeArrowheads="1"/>
          </p:cNvSpPr>
          <p:nvPr/>
        </p:nvSpPr>
        <p:spPr bwMode="gray">
          <a:xfrm>
            <a:off x="4724400" y="2590800"/>
            <a:ext cx="3505200" cy="3352800"/>
          </a:xfrm>
          <a:prstGeom prst="rect">
            <a:avLst/>
          </a:prstGeom>
          <a:solidFill>
            <a:schemeClr val="bg1"/>
          </a:solidFill>
          <a:ln w="19050">
            <a:solidFill>
              <a:srgbClr val="CCECFF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buFont typeface="Wingdings" pitchFamily="2" charset="2"/>
              <a:buChar char="§"/>
            </a:pPr>
            <a:r>
              <a:rPr lang="it-IT" sz="2400"/>
              <a:t> </a:t>
            </a:r>
            <a:r>
              <a:rPr lang="it-IT" sz="2000"/>
              <a:t>Buona manutenzione</a:t>
            </a:r>
          </a:p>
          <a:p>
            <a:pPr>
              <a:buFont typeface="Wingdings" pitchFamily="2" charset="2"/>
              <a:buChar char="§"/>
            </a:pPr>
            <a:endParaRPr lang="it-IT" sz="2000"/>
          </a:p>
          <a:p>
            <a:pPr>
              <a:buFont typeface="Wingdings" pitchFamily="2" charset="2"/>
              <a:buChar char="§"/>
            </a:pPr>
            <a:r>
              <a:rPr lang="it-IT" sz="2000"/>
              <a:t> Igiene pulizia</a:t>
            </a:r>
          </a:p>
          <a:p>
            <a:pPr>
              <a:buFont typeface="Wingdings" pitchFamily="2" charset="2"/>
              <a:buChar char="§"/>
            </a:pPr>
            <a:endParaRPr lang="it-IT" sz="2000"/>
          </a:p>
          <a:p>
            <a:pPr>
              <a:buFont typeface="Wingdings" pitchFamily="2" charset="2"/>
              <a:buChar char="§"/>
            </a:pPr>
            <a:r>
              <a:rPr lang="it-IT" sz="2000"/>
              <a:t> Buona conservazione</a:t>
            </a:r>
          </a:p>
          <a:p>
            <a:pPr>
              <a:buFont typeface="Wingdings" pitchFamily="2" charset="2"/>
              <a:buChar char="§"/>
            </a:pPr>
            <a:endParaRPr lang="it-IT" sz="2000"/>
          </a:p>
          <a:p>
            <a:pPr>
              <a:buFont typeface="Wingdings" pitchFamily="2" charset="2"/>
              <a:buChar char="§"/>
            </a:pPr>
            <a:r>
              <a:rPr lang="it-IT" sz="2000"/>
              <a:t> Ispezione, sostituzione ed </a:t>
            </a:r>
          </a:p>
          <a:p>
            <a:r>
              <a:rPr lang="it-IT" sz="2000"/>
              <a:t>   eliminazione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724400" y="1905000"/>
            <a:ext cx="3505200" cy="728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  <a:defRPr/>
            </a:pPr>
            <a:r>
              <a:rPr lang="en-GB" sz="2000" b="1">
                <a:solidFill>
                  <a:srgbClr val="F3F3F3"/>
                </a:solidFill>
              </a:rPr>
              <a:t>PER BUONI OTOPROTETTORI</a:t>
            </a: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87624" y="2242279"/>
            <a:ext cx="2438400" cy="2925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EEF1F7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rgbClr val="DDDDDD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z="2000" smtClean="0"/>
              <a:t/>
            </a:r>
            <a:br>
              <a:rPr lang="it-IT" sz="2000" smtClean="0"/>
            </a:br>
            <a:r>
              <a:rPr lang="it-IT" sz="2000" smtClean="0"/>
              <a:t/>
            </a:r>
            <a:br>
              <a:rPr lang="it-IT" sz="2000" smtClean="0"/>
            </a:br>
            <a:r>
              <a:rPr lang="it-IT" sz="2000" smtClean="0"/>
              <a:t/>
            </a:r>
            <a:br>
              <a:rPr lang="it-IT" sz="2000" smtClean="0"/>
            </a:br>
            <a:r>
              <a:rPr lang="it-IT" sz="2000" smtClean="0"/>
              <a:t/>
            </a:r>
            <a:br>
              <a:rPr lang="it-IT" sz="2000" smtClean="0"/>
            </a:br>
            <a:r>
              <a:rPr lang="it-IT" sz="2000" smtClean="0"/>
              <a:t/>
            </a:r>
            <a:br>
              <a:rPr lang="it-IT" sz="2000" smtClean="0"/>
            </a:br>
            <a:r>
              <a:rPr lang="it-IT" sz="2000" smtClean="0"/>
              <a:t/>
            </a:r>
            <a:br>
              <a:rPr lang="it-IT" sz="2000" smtClean="0"/>
            </a:br>
            <a:r>
              <a:rPr lang="it-IT" sz="2000" smtClean="0"/>
              <a:t/>
            </a:r>
            <a:br>
              <a:rPr lang="it-IT" sz="2000" smtClean="0"/>
            </a:br>
            <a:r>
              <a:rPr lang="it-IT" sz="2000" smtClean="0"/>
              <a:t/>
            </a:r>
            <a:br>
              <a:rPr lang="it-IT" sz="2000" smtClean="0"/>
            </a:br>
            <a:r>
              <a:rPr lang="it-IT" sz="2000" smtClean="0"/>
              <a:t>i</a:t>
            </a:r>
            <a:r>
              <a:rPr lang="it-IT" sz="2800" smtClean="0"/>
              <a:t> </a:t>
            </a:r>
            <a:br>
              <a:rPr lang="it-IT" sz="2800" smtClean="0"/>
            </a:br>
            <a:endParaRPr lang="it-IT" sz="2800" smtClean="0"/>
          </a:p>
        </p:txBody>
      </p:sp>
      <p:sp>
        <p:nvSpPr>
          <p:cNvPr id="58371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8058955A-88C7-47A5-83F2-B166F46C5129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32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58372" name="WordArt 6"/>
          <p:cNvSpPr>
            <a:spLocks noChangeAspect="1" noChangeArrowheads="1" noChangeShapeType="1" noTextEdit="1"/>
          </p:cNvSpPr>
          <p:nvPr/>
        </p:nvSpPr>
        <p:spPr bwMode="auto">
          <a:xfrm>
            <a:off x="683568" y="5013176"/>
            <a:ext cx="7684145" cy="963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it-IT" sz="4000" b="1" kern="10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/>
              </a:rPr>
              <a:t>D.P.I per le mani e le braccia</a:t>
            </a:r>
          </a:p>
        </p:txBody>
      </p:sp>
      <p:pic>
        <p:nvPicPr>
          <p:cNvPr id="58373" name="Immagine 4" descr="guanti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143125"/>
            <a:ext cx="340201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Immagine 5" descr="guantoblu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136" y="2636912"/>
            <a:ext cx="1357312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1034" descr="http://tbn0.google.com/images?q=tbn:vyc9LL227vbQSM:http://www.626dpi.it/images/thumbs/seba/406_tb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2" y="1428750"/>
            <a:ext cx="25717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perle mani e le braccia</a:t>
            </a:r>
            <a:br>
              <a:rPr lang="it-IT" smtClean="0"/>
            </a:br>
            <a:r>
              <a:rPr lang="en-GB" sz="2000" smtClean="0">
                <a:solidFill>
                  <a:srgbClr val="F3F3F3"/>
                </a:solidFill>
              </a:rPr>
              <a:t>Attività dove sono necessari i DPI</a:t>
            </a:r>
            <a:endParaRPr lang="it-IT" sz="2000" smtClean="0">
              <a:solidFill>
                <a:srgbClr val="F3F3F3"/>
              </a:solidFill>
            </a:endParaRPr>
          </a:p>
        </p:txBody>
      </p:sp>
      <p:sp>
        <p:nvSpPr>
          <p:cNvPr id="59395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C419A13B-070A-4408-926D-2AA8EA1B6B77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33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038600" y="1905000"/>
            <a:ext cx="4572000" cy="472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buFont typeface="Wingdings" pitchFamily="2" charset="2"/>
              <a:buChar char="§"/>
              <a:defRPr/>
            </a:pPr>
            <a:r>
              <a:rPr lang="it-IT"/>
              <a:t> </a:t>
            </a:r>
            <a:r>
              <a:rPr lang="it-IT" sz="2000"/>
              <a:t>Manipolazione prodotti acidi, alcalini,</a:t>
            </a:r>
          </a:p>
          <a:p>
            <a:pPr>
              <a:defRPr/>
            </a:pPr>
            <a:r>
              <a:rPr lang="it-IT" sz="2000"/>
              <a:t>  disinfettanti, detergenti corrosivi</a:t>
            </a:r>
          </a:p>
          <a:p>
            <a:pPr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Lavori che comportano la </a:t>
            </a:r>
          </a:p>
          <a:p>
            <a:pPr>
              <a:defRPr/>
            </a:pPr>
            <a:r>
              <a:rPr lang="it-IT" sz="2000"/>
              <a:t>   manipolazione di masse calde</a:t>
            </a:r>
          </a:p>
          <a:p>
            <a:pPr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Lavori di saldatura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Operazioni di disossamento e di </a:t>
            </a:r>
          </a:p>
          <a:p>
            <a:pPr>
              <a:defRPr/>
            </a:pPr>
            <a:r>
              <a:rPr lang="it-IT" sz="2000"/>
              <a:t>   squartamento nei macelli</a:t>
            </a:r>
          </a:p>
          <a:p>
            <a:pPr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Manipolazione di oggetti con spigoli</a:t>
            </a:r>
          </a:p>
          <a:p>
            <a:pPr>
              <a:defRPr/>
            </a:pPr>
            <a:r>
              <a:rPr lang="it-IT" sz="2000"/>
              <a:t>   vivi</a:t>
            </a:r>
          </a:p>
          <a:p>
            <a:pPr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Attività protratta di taglio col coltello</a:t>
            </a:r>
          </a:p>
          <a:p>
            <a:pPr>
              <a:defRPr/>
            </a:pPr>
            <a:endParaRPr lang="it-IT" sz="2000"/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038600" y="1371600"/>
            <a:ext cx="45720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  <a:defRPr/>
            </a:pPr>
            <a:r>
              <a:rPr lang="en-GB" sz="2000" b="1" dirty="0" err="1">
                <a:solidFill>
                  <a:srgbClr val="F3F3F3"/>
                </a:solidFill>
              </a:rPr>
              <a:t>Allegato</a:t>
            </a:r>
            <a:r>
              <a:rPr lang="en-GB" sz="2000" b="1" dirty="0">
                <a:solidFill>
                  <a:srgbClr val="F3F3F3"/>
                </a:solidFill>
              </a:rPr>
              <a:t> VIII </a:t>
            </a:r>
            <a:r>
              <a:rPr lang="en-GB" sz="2000" b="1" dirty="0" err="1">
                <a:solidFill>
                  <a:srgbClr val="F3F3F3"/>
                </a:solidFill>
              </a:rPr>
              <a:t>D.Lgs</a:t>
            </a:r>
            <a:r>
              <a:rPr lang="en-GB" sz="2000" b="1" dirty="0">
                <a:solidFill>
                  <a:srgbClr val="F3F3F3"/>
                </a:solidFill>
              </a:rPr>
              <a:t> 81/2008 </a:t>
            </a:r>
          </a:p>
        </p:txBody>
      </p:sp>
      <p:pic>
        <p:nvPicPr>
          <p:cNvPr id="59398" name="Picture 8" descr="http://tbn0.google.com/images?q=tbn:Ph1qeYKafw6o8M:http://www.comune.valsavarenche.ao.it/media6/legno4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643063"/>
            <a:ext cx="28575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per le mani e le braccia</a:t>
            </a:r>
            <a:endParaRPr lang="it-IT" smtClean="0">
              <a:solidFill>
                <a:srgbClr val="F3F3F3"/>
              </a:solidFill>
            </a:endParaRPr>
          </a:p>
        </p:txBody>
      </p:sp>
      <p:sp>
        <p:nvSpPr>
          <p:cNvPr id="60419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3E62D268-87F5-45B7-B192-743E04F27FA3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34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038600" y="2209800"/>
            <a:ext cx="4572000" cy="4114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Guanti contro le aggressioni </a:t>
            </a:r>
          </a:p>
          <a:p>
            <a:pPr>
              <a:defRPr/>
            </a:pPr>
            <a:r>
              <a:rPr lang="it-IT" sz="2000"/>
              <a:t>   meccaniche (perforazioni, tagli, </a:t>
            </a:r>
          </a:p>
          <a:p>
            <a:pPr>
              <a:defRPr/>
            </a:pPr>
            <a:r>
              <a:rPr lang="it-IT" sz="2000"/>
              <a:t>   vibrazioni …), contro le aggressioni </a:t>
            </a:r>
          </a:p>
          <a:p>
            <a:pPr>
              <a:defRPr/>
            </a:pPr>
            <a:r>
              <a:rPr lang="it-IT" sz="2000"/>
              <a:t>   chimiche, per elettricisti e antitermici;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Guanti a sacco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Ditali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Manicotti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Fasce di protezione dei polsi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Guanti a mezze dita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 Manopole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038600" y="1676400"/>
            <a:ext cx="45720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 dirty="0" err="1">
                <a:solidFill>
                  <a:srgbClr val="F3F3F3"/>
                </a:solidFill>
                <a:latin typeface="+mn-lt"/>
              </a:rPr>
              <a:t>Allegato</a:t>
            </a:r>
            <a:r>
              <a:rPr lang="en-GB" sz="2000" b="1" dirty="0">
                <a:solidFill>
                  <a:srgbClr val="F3F3F3"/>
                </a:solidFill>
                <a:latin typeface="+mn-lt"/>
              </a:rPr>
              <a:t> VIII </a:t>
            </a:r>
            <a:r>
              <a:rPr lang="en-GB" sz="2000" b="1" dirty="0" err="1">
                <a:solidFill>
                  <a:srgbClr val="F3F3F3"/>
                </a:solidFill>
                <a:latin typeface="+mn-lt"/>
              </a:rPr>
              <a:t>D.Lgs</a:t>
            </a:r>
            <a:r>
              <a:rPr lang="en-GB" sz="2000" b="1" dirty="0">
                <a:solidFill>
                  <a:srgbClr val="F3F3F3"/>
                </a:solidFill>
                <a:latin typeface="+mn-lt"/>
              </a:rPr>
              <a:t> 81/2008 </a:t>
            </a:r>
          </a:p>
        </p:txBody>
      </p:sp>
      <p:sp>
        <p:nvSpPr>
          <p:cNvPr id="60422" name="Text Box 1030"/>
          <p:cNvSpPr txBox="1">
            <a:spLocks noChangeArrowheads="1"/>
          </p:cNvSpPr>
          <p:nvPr/>
        </p:nvSpPr>
        <p:spPr bwMode="gray">
          <a:xfrm>
            <a:off x="304800" y="685800"/>
            <a:ext cx="4724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54000" rIns="90000" bIns="54000"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000" b="1">
                <a:solidFill>
                  <a:schemeClr val="bg1"/>
                </a:solidFill>
              </a:rPr>
              <a:t>Elenco indicativo e non esauriente</a:t>
            </a:r>
          </a:p>
        </p:txBody>
      </p:sp>
      <p:pic>
        <p:nvPicPr>
          <p:cNvPr id="60423" name="Picture 1032" descr="http://tbn0.google.com/images?q=tbn:yCKnkjNbDBBR-M:http://www.cirea.it/archivionews/2007/08/02/SOC3015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357438"/>
            <a:ext cx="142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1034" descr="http://tbn0.google.com/images?q=tbn:vyc9LL227vbQSM:http://www.626dpi.it/images/thumbs/seba/406_tb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4070350"/>
            <a:ext cx="2109788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olo 1"/>
          <p:cNvSpPr>
            <a:spLocks noGrp="1"/>
          </p:cNvSpPr>
          <p:nvPr>
            <p:ph type="title" idx="4294967295"/>
          </p:nvPr>
        </p:nvSpPr>
        <p:spPr>
          <a:xfrm>
            <a:off x="228600" y="109538"/>
            <a:ext cx="8626475" cy="957262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delle mani e delle braccia</a:t>
            </a:r>
            <a:br>
              <a:rPr lang="it-IT" smtClean="0"/>
            </a:br>
            <a:r>
              <a:rPr lang="it-IT" sz="2000" smtClean="0"/>
              <a:t>I guanti</a:t>
            </a:r>
            <a:endParaRPr lang="it-IT" sz="2800" smtClean="0"/>
          </a:p>
        </p:txBody>
      </p:sp>
      <p:sp>
        <p:nvSpPr>
          <p:cNvPr id="61443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472EEBBF-3233-47B0-B1A5-01366FDBE647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35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61444" name="Rectangle 6"/>
          <p:cNvSpPr>
            <a:spLocks noChangeArrowheads="1"/>
          </p:cNvSpPr>
          <p:nvPr/>
        </p:nvSpPr>
        <p:spPr bwMode="auto">
          <a:xfrm>
            <a:off x="5076825" y="3141663"/>
            <a:ext cx="3311525" cy="306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>
                <a:cs typeface="Times New Roman" charset="0"/>
              </a:rPr>
              <a:t>Si definiscono "di protezione" particolari tipi di guanti, in possesso delle caratteristiche indicate dal D.Lgs. n. 475/1992 ed idonei ad evitare danni da incidenti meccanici, traumi o insulti chimici, assorbimento di tossici per via cutanea, lesioni da agenti fisici di rischio (radiazioni, vibrazioni, freddo, calore). </a:t>
            </a:r>
          </a:p>
        </p:txBody>
      </p:sp>
      <p:sp>
        <p:nvSpPr>
          <p:cNvPr id="61445" name="Rectangle 6"/>
          <p:cNvSpPr>
            <a:spLocks noChangeArrowheads="1"/>
          </p:cNvSpPr>
          <p:nvPr/>
        </p:nvSpPr>
        <p:spPr bwMode="auto">
          <a:xfrm>
            <a:off x="1514475" y="109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delle mani e delle braccia </a:t>
            </a:r>
            <a:br>
              <a:rPr lang="it-IT" smtClean="0"/>
            </a:br>
            <a:r>
              <a:rPr lang="it-IT" sz="2000" smtClean="0"/>
              <a:t>Caratteristiche guanti</a:t>
            </a:r>
            <a:r>
              <a:rPr lang="it-IT" sz="1800" smtClean="0"/>
              <a:t> </a:t>
            </a:r>
            <a:endParaRPr lang="it-IT" sz="2800" smtClean="0"/>
          </a:p>
        </p:txBody>
      </p:sp>
      <p:sp>
        <p:nvSpPr>
          <p:cNvPr id="62467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95A52FE1-89A1-494E-8B4D-79422ECDA658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36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62468" name="Oval 11"/>
          <p:cNvSpPr>
            <a:spLocks noChangeArrowheads="1"/>
          </p:cNvSpPr>
          <p:nvPr/>
        </p:nvSpPr>
        <p:spPr bwMode="auto">
          <a:xfrm>
            <a:off x="383704" y="3906838"/>
            <a:ext cx="1524000" cy="490537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guanti</a:t>
            </a:r>
          </a:p>
        </p:txBody>
      </p:sp>
      <p:sp>
        <p:nvSpPr>
          <p:cNvPr id="62469" name="Line 12"/>
          <p:cNvSpPr>
            <a:spLocks noChangeShapeType="1"/>
          </p:cNvSpPr>
          <p:nvPr/>
        </p:nvSpPr>
        <p:spPr bwMode="auto">
          <a:xfrm>
            <a:off x="1907704" y="4191000"/>
            <a:ext cx="1216496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it-IT"/>
          </a:p>
        </p:txBody>
      </p:sp>
      <p:sp>
        <p:nvSpPr>
          <p:cNvPr id="62470" name="Line 13"/>
          <p:cNvSpPr>
            <a:spLocks noChangeShapeType="1"/>
          </p:cNvSpPr>
          <p:nvPr/>
        </p:nvSpPr>
        <p:spPr bwMode="auto">
          <a:xfrm flipV="1">
            <a:off x="3124200" y="1600200"/>
            <a:ext cx="0" cy="2590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2471" name="Line 14"/>
          <p:cNvSpPr>
            <a:spLocks noChangeShapeType="1"/>
          </p:cNvSpPr>
          <p:nvPr/>
        </p:nvSpPr>
        <p:spPr bwMode="auto">
          <a:xfrm>
            <a:off x="3124200" y="1600200"/>
            <a:ext cx="12954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2472" name="Oval 15"/>
          <p:cNvSpPr>
            <a:spLocks noChangeArrowheads="1"/>
          </p:cNvSpPr>
          <p:nvPr/>
        </p:nvSpPr>
        <p:spPr bwMode="auto">
          <a:xfrm>
            <a:off x="4419600" y="990600"/>
            <a:ext cx="2686050" cy="1397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sz="1200"/>
              <a:t>Spessore costante e privi di fori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 sz="1200"/>
              <a:t>Facilmente calzabili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 sz="1200"/>
              <a:t>Riposti in luoghi adeguati</a:t>
            </a:r>
          </a:p>
        </p:txBody>
      </p:sp>
      <p:sp>
        <p:nvSpPr>
          <p:cNvPr id="62473" name="Line 16"/>
          <p:cNvSpPr>
            <a:spLocks noChangeShapeType="1"/>
          </p:cNvSpPr>
          <p:nvPr/>
        </p:nvSpPr>
        <p:spPr bwMode="auto">
          <a:xfrm>
            <a:off x="3124200" y="4191000"/>
            <a:ext cx="14478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2474" name="Line 17"/>
          <p:cNvSpPr>
            <a:spLocks noChangeShapeType="1"/>
          </p:cNvSpPr>
          <p:nvPr/>
        </p:nvSpPr>
        <p:spPr bwMode="auto">
          <a:xfrm>
            <a:off x="3124200" y="2743200"/>
            <a:ext cx="31242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2475" name="Oval 18"/>
          <p:cNvSpPr>
            <a:spLocks noChangeArrowheads="1"/>
          </p:cNvSpPr>
          <p:nvPr/>
        </p:nvSpPr>
        <p:spPr bwMode="auto">
          <a:xfrm>
            <a:off x="6400800" y="2438400"/>
            <a:ext cx="2282825" cy="61912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sz="1200"/>
              <a:t>Superficie liscia rugosa o zigrinata</a:t>
            </a:r>
          </a:p>
        </p:txBody>
      </p:sp>
      <p:sp>
        <p:nvSpPr>
          <p:cNvPr id="62476" name="Line 19"/>
          <p:cNvSpPr>
            <a:spLocks noChangeShapeType="1"/>
          </p:cNvSpPr>
          <p:nvPr/>
        </p:nvSpPr>
        <p:spPr bwMode="auto">
          <a:xfrm>
            <a:off x="3124200" y="4191000"/>
            <a:ext cx="16764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2477" name="Oval 20"/>
          <p:cNvSpPr>
            <a:spLocks noChangeArrowheads="1"/>
          </p:cNvSpPr>
          <p:nvPr/>
        </p:nvSpPr>
        <p:spPr bwMode="auto">
          <a:xfrm>
            <a:off x="4800600" y="3124200"/>
            <a:ext cx="2816225" cy="1655763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sz="1200"/>
              <a:t>Abbastanza lunghi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 sz="1200"/>
              <a:t>Non devono aderire alla pelle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 sz="1200"/>
              <a:t>Non devono essere infilati con le mani sporche</a:t>
            </a:r>
          </a:p>
        </p:txBody>
      </p:sp>
      <p:sp>
        <p:nvSpPr>
          <p:cNvPr id="62478" name="Line 21"/>
          <p:cNvSpPr>
            <a:spLocks noChangeShapeType="1"/>
          </p:cNvSpPr>
          <p:nvPr/>
        </p:nvSpPr>
        <p:spPr bwMode="auto">
          <a:xfrm>
            <a:off x="3124200" y="4191000"/>
            <a:ext cx="0" cy="1828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2479" name="Line 22"/>
          <p:cNvSpPr>
            <a:spLocks noChangeShapeType="1"/>
          </p:cNvSpPr>
          <p:nvPr/>
        </p:nvSpPr>
        <p:spPr bwMode="auto">
          <a:xfrm>
            <a:off x="3124200" y="6019800"/>
            <a:ext cx="21336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2480" name="Oval 23"/>
          <p:cNvSpPr>
            <a:spLocks noChangeArrowheads="1"/>
          </p:cNvSpPr>
          <p:nvPr/>
        </p:nvSpPr>
        <p:spPr bwMode="auto">
          <a:xfrm>
            <a:off x="5257800" y="5029200"/>
            <a:ext cx="3733800" cy="1655763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sz="1200"/>
              <a:t>Devono avere la rigidità compatibile con il rischio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 sz="1200"/>
              <a:t>Devono essere rivoltati a fine turno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 sz="1200"/>
              <a:t>Devono essere sostituiti in caso di allergie</a:t>
            </a:r>
          </a:p>
        </p:txBody>
      </p:sp>
      <p:pic>
        <p:nvPicPr>
          <p:cNvPr id="6248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78" y="1524000"/>
            <a:ext cx="14287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olo 1"/>
          <p:cNvSpPr>
            <a:spLocks noGrp="1"/>
          </p:cNvSpPr>
          <p:nvPr>
            <p:ph type="title" idx="4294967295"/>
          </p:nvPr>
        </p:nvSpPr>
        <p:spPr>
          <a:xfrm>
            <a:off x="228600" y="109538"/>
            <a:ext cx="8626475" cy="957262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delle mani e delle braccia</a:t>
            </a:r>
            <a:br>
              <a:rPr lang="it-IT" smtClean="0"/>
            </a:br>
            <a:r>
              <a:rPr lang="it-IT" sz="2000" smtClean="0"/>
              <a:t>Prevenzione</a:t>
            </a:r>
            <a:r>
              <a:rPr lang="it-IT" sz="1800" smtClean="0"/>
              <a:t/>
            </a:r>
            <a:br>
              <a:rPr lang="it-IT" sz="1800" smtClean="0"/>
            </a:br>
            <a:r>
              <a:rPr lang="it-IT" sz="2800" smtClean="0"/>
              <a:t/>
            </a:r>
            <a:br>
              <a:rPr lang="it-IT" sz="2800" smtClean="0"/>
            </a:br>
            <a:endParaRPr lang="it-IT" sz="2800" smtClean="0"/>
          </a:p>
        </p:txBody>
      </p:sp>
      <p:sp>
        <p:nvSpPr>
          <p:cNvPr id="8196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9372F8E2-695E-463D-A97B-FF783BCDE6D6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37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8197" name="Rectangle 19"/>
          <p:cNvSpPr>
            <a:spLocks noChangeArrowheads="1"/>
          </p:cNvSpPr>
          <p:nvPr/>
        </p:nvSpPr>
        <p:spPr bwMode="auto">
          <a:xfrm>
            <a:off x="152400" y="3773488"/>
            <a:ext cx="3825875" cy="37623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>
                <a:solidFill>
                  <a:srgbClr val="FFFFFF"/>
                </a:solidFill>
              </a:rPr>
              <a:t>Da quali rischi prevengono i guanti?</a:t>
            </a:r>
          </a:p>
        </p:txBody>
      </p:sp>
      <p:sp>
        <p:nvSpPr>
          <p:cNvPr id="8198" name="Line 20"/>
          <p:cNvSpPr>
            <a:spLocks noChangeShapeType="1"/>
          </p:cNvSpPr>
          <p:nvPr/>
        </p:nvSpPr>
        <p:spPr bwMode="auto">
          <a:xfrm>
            <a:off x="4038600" y="3962400"/>
            <a:ext cx="6858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8199" name="Line 21"/>
          <p:cNvSpPr>
            <a:spLocks noChangeShapeType="1"/>
          </p:cNvSpPr>
          <p:nvPr/>
        </p:nvSpPr>
        <p:spPr bwMode="auto">
          <a:xfrm flipV="1">
            <a:off x="4724400" y="1524000"/>
            <a:ext cx="0" cy="2438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8200" name="Line 22"/>
          <p:cNvSpPr>
            <a:spLocks noChangeShapeType="1"/>
          </p:cNvSpPr>
          <p:nvPr/>
        </p:nvSpPr>
        <p:spPr bwMode="auto">
          <a:xfrm>
            <a:off x="4724400" y="1524000"/>
            <a:ext cx="152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8201" name="Rectangle 23"/>
          <p:cNvSpPr>
            <a:spLocks noChangeArrowheads="1"/>
          </p:cNvSpPr>
          <p:nvPr/>
        </p:nvSpPr>
        <p:spPr bwMode="auto">
          <a:xfrm>
            <a:off x="5867400" y="1335088"/>
            <a:ext cx="2593975" cy="37623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>
                <a:solidFill>
                  <a:srgbClr val="FFFFFF"/>
                </a:solidFill>
              </a:rPr>
              <a:t>Rischi meccanici e fisici</a:t>
            </a:r>
          </a:p>
        </p:txBody>
      </p:sp>
      <p:sp>
        <p:nvSpPr>
          <p:cNvPr id="8202" name="Line 24"/>
          <p:cNvSpPr>
            <a:spLocks noChangeShapeType="1"/>
          </p:cNvSpPr>
          <p:nvPr/>
        </p:nvSpPr>
        <p:spPr bwMode="auto">
          <a:xfrm>
            <a:off x="4724400" y="2667000"/>
            <a:ext cx="1143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8203" name="Rectangle 25"/>
          <p:cNvSpPr>
            <a:spLocks noChangeArrowheads="1"/>
          </p:cNvSpPr>
          <p:nvPr/>
        </p:nvSpPr>
        <p:spPr bwMode="auto">
          <a:xfrm>
            <a:off x="5867400" y="2516188"/>
            <a:ext cx="2667000" cy="37623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>
                <a:solidFill>
                  <a:srgbClr val="FFFFFF"/>
                </a:solidFill>
              </a:rPr>
              <a:t>Rischi di impatto</a:t>
            </a:r>
          </a:p>
        </p:txBody>
      </p:sp>
      <p:sp>
        <p:nvSpPr>
          <p:cNvPr id="8204" name="Line 26"/>
          <p:cNvSpPr>
            <a:spLocks noChangeShapeType="1"/>
          </p:cNvSpPr>
          <p:nvPr/>
        </p:nvSpPr>
        <p:spPr bwMode="auto">
          <a:xfrm>
            <a:off x="4724400" y="3962400"/>
            <a:ext cx="10668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8205" name="Rectangle 27"/>
          <p:cNvSpPr>
            <a:spLocks noChangeArrowheads="1"/>
          </p:cNvSpPr>
          <p:nvPr/>
        </p:nvSpPr>
        <p:spPr bwMode="auto">
          <a:xfrm>
            <a:off x="5867400" y="3773488"/>
            <a:ext cx="2743200" cy="37623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>
                <a:solidFill>
                  <a:srgbClr val="FFFFFF"/>
                </a:solidFill>
              </a:rPr>
              <a:t>Rischi chimici e biologici</a:t>
            </a:r>
          </a:p>
        </p:txBody>
      </p:sp>
      <p:sp>
        <p:nvSpPr>
          <p:cNvPr id="8206" name="Line 29"/>
          <p:cNvSpPr>
            <a:spLocks noChangeShapeType="1"/>
          </p:cNvSpPr>
          <p:nvPr/>
        </p:nvSpPr>
        <p:spPr bwMode="auto">
          <a:xfrm>
            <a:off x="4724400" y="3962400"/>
            <a:ext cx="0" cy="1828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8207" name="Line 30"/>
          <p:cNvSpPr>
            <a:spLocks noChangeShapeType="1"/>
          </p:cNvSpPr>
          <p:nvPr/>
        </p:nvSpPr>
        <p:spPr bwMode="auto">
          <a:xfrm>
            <a:off x="4724400" y="5791200"/>
            <a:ext cx="9144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8208" name="Rectangle 31"/>
          <p:cNvSpPr>
            <a:spLocks noChangeArrowheads="1"/>
          </p:cNvSpPr>
          <p:nvPr/>
        </p:nvSpPr>
        <p:spPr bwMode="auto">
          <a:xfrm>
            <a:off x="5364088" y="5643563"/>
            <a:ext cx="3482975" cy="37623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>
                <a:solidFill>
                  <a:srgbClr val="FFFFFF"/>
                </a:solidFill>
              </a:rPr>
              <a:t>Rischi dovuti al caldo e al freddo</a:t>
            </a:r>
          </a:p>
        </p:txBody>
      </p:sp>
      <p:graphicFrame>
        <p:nvGraphicFramePr>
          <p:cNvPr id="8194" name="Object 16"/>
          <p:cNvGraphicFramePr>
            <a:graphicFrameLocks noChangeAspect="1"/>
          </p:cNvGraphicFramePr>
          <p:nvPr/>
        </p:nvGraphicFramePr>
        <p:xfrm>
          <a:off x="2209800" y="4495800"/>
          <a:ext cx="15240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8" name="Immagine bitmap" r:id="rId4" imgW="1523810" imgH="1523810" progId="Paint.Picture">
                  <p:embed/>
                </p:oleObj>
              </mc:Choice>
              <mc:Fallback>
                <p:oleObj name="Immagine bitmap" r:id="rId4" imgW="1523810" imgH="1523810" progId="Paint.Picture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4495800"/>
                        <a:ext cx="152400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delle mani e delle braccia</a:t>
            </a:r>
            <a:br>
              <a:rPr lang="it-IT" smtClean="0"/>
            </a:br>
            <a:r>
              <a:rPr lang="it-IT" sz="1800" smtClean="0"/>
              <a:t> </a:t>
            </a:r>
            <a:r>
              <a:rPr lang="it-IT" sz="2000" smtClean="0"/>
              <a:t>I pittogrammi</a:t>
            </a:r>
            <a:br>
              <a:rPr lang="it-IT" sz="2000" smtClean="0"/>
            </a:br>
            <a:r>
              <a:rPr lang="it-IT" sz="2000" smtClean="0"/>
              <a:t/>
            </a:r>
            <a:br>
              <a:rPr lang="it-IT" sz="2000" smtClean="0"/>
            </a:br>
            <a:r>
              <a:rPr lang="it-IT" sz="2000" smtClean="0"/>
              <a:t/>
            </a:r>
            <a:br>
              <a:rPr lang="it-IT" sz="2000" smtClean="0"/>
            </a:br>
            <a:r>
              <a:rPr lang="it-IT" sz="2800" smtClean="0"/>
              <a:t/>
            </a:r>
            <a:br>
              <a:rPr lang="it-IT" sz="2800" smtClean="0"/>
            </a:br>
            <a:endParaRPr lang="it-IT" sz="2800" smtClean="0"/>
          </a:p>
        </p:txBody>
      </p:sp>
      <p:sp>
        <p:nvSpPr>
          <p:cNvPr id="63491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7FE5FA8C-FD28-415E-9688-6D2D6EBB9EEC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38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63492" name="Line 5"/>
          <p:cNvSpPr>
            <a:spLocks noChangeShapeType="1"/>
          </p:cNvSpPr>
          <p:nvPr/>
        </p:nvSpPr>
        <p:spPr bwMode="auto">
          <a:xfrm>
            <a:off x="3923928" y="3962400"/>
            <a:ext cx="6858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63493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351472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1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95003"/>
            <a:ext cx="381000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olo 1"/>
          <p:cNvSpPr>
            <a:spLocks noGrp="1"/>
          </p:cNvSpPr>
          <p:nvPr>
            <p:ph type="title" idx="4294967295"/>
          </p:nvPr>
        </p:nvSpPr>
        <p:spPr>
          <a:xfrm>
            <a:off x="0" y="109538"/>
            <a:ext cx="8855075" cy="957262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delle mani e delle braccia</a:t>
            </a:r>
            <a:r>
              <a:rPr lang="it-IT" sz="2800" smtClean="0"/>
              <a:t/>
            </a:r>
            <a:br>
              <a:rPr lang="it-IT" sz="2800" smtClean="0"/>
            </a:br>
            <a:r>
              <a:rPr lang="it-IT" sz="2000" smtClean="0"/>
              <a:t>I guanti anticalore</a:t>
            </a:r>
            <a:r>
              <a:rPr lang="it-IT" smtClean="0"/>
              <a:t/>
            </a:r>
            <a:br>
              <a:rPr lang="it-IT" smtClean="0"/>
            </a:br>
            <a:r>
              <a:rPr lang="it-IT" sz="2800" smtClean="0"/>
              <a:t/>
            </a:r>
            <a:br>
              <a:rPr lang="it-IT" sz="2800" smtClean="0"/>
            </a:br>
            <a:endParaRPr lang="it-IT" sz="2800" smtClean="0"/>
          </a:p>
        </p:txBody>
      </p:sp>
      <p:sp>
        <p:nvSpPr>
          <p:cNvPr id="64515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5F6C9890-850B-437C-8971-416399F7CCE3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39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64516" name="Line 4"/>
          <p:cNvSpPr>
            <a:spLocks noChangeShapeType="1"/>
          </p:cNvSpPr>
          <p:nvPr/>
        </p:nvSpPr>
        <p:spPr bwMode="auto">
          <a:xfrm>
            <a:off x="4038600" y="3962400"/>
            <a:ext cx="6858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6451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24075"/>
            <a:ext cx="25336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00"/>
            <a:ext cx="29718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38400"/>
            <a:ext cx="28432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Aspetti legislativi e normativi</a:t>
            </a:r>
          </a:p>
        </p:txBody>
      </p:sp>
      <p:sp>
        <p:nvSpPr>
          <p:cNvPr id="30723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50A45BFD-15E8-4B97-BCA0-6795A37FACA7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4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30724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Obblighi d’uso</a:t>
            </a: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343400" y="1905000"/>
            <a:ext cx="4249738" cy="44640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defRPr/>
            </a:pPr>
            <a:endParaRPr lang="it-IT"/>
          </a:p>
          <a:p>
            <a:pPr>
              <a:defRPr/>
            </a:pPr>
            <a:r>
              <a:rPr lang="it-IT" sz="2000"/>
              <a:t>Devono essere impiegati quando i rischi non possono essere evitati o sufficientemente ridotti da:</a:t>
            </a:r>
          </a:p>
          <a:p>
            <a:pPr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Misure tecniche di prevenzione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Da mezzi di protezione collettiva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Da misure e metodi riorganizzativi</a:t>
            </a:r>
          </a:p>
          <a:p>
            <a:pPr>
              <a:defRPr/>
            </a:pPr>
            <a:r>
              <a:rPr lang="it-IT" sz="2000"/>
              <a:t>  del lavoro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357688" y="1500188"/>
            <a:ext cx="4249737" cy="358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 dirty="0" err="1">
                <a:solidFill>
                  <a:srgbClr val="F3F3F3"/>
                </a:solidFill>
                <a:latin typeface="+mn-lt"/>
              </a:rPr>
              <a:t>D.Lgs</a:t>
            </a:r>
            <a:r>
              <a:rPr lang="en-GB" sz="2000" b="1" dirty="0">
                <a:solidFill>
                  <a:srgbClr val="F3F3F3"/>
                </a:solidFill>
                <a:latin typeface="+mn-lt"/>
              </a:rPr>
              <a:t> 81/2008 Art. 75 </a:t>
            </a:r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1509713" y="1390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30728" name="Rectangle 10"/>
          <p:cNvSpPr>
            <a:spLocks noChangeArrowheads="1"/>
          </p:cNvSpPr>
          <p:nvPr/>
        </p:nvSpPr>
        <p:spPr bwMode="auto">
          <a:xfrm>
            <a:off x="1976438" y="-971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it-IT">
              <a:solidFill>
                <a:srgbClr val="FFFFFF"/>
              </a:solidFill>
            </a:endParaRPr>
          </a:p>
        </p:txBody>
      </p:sp>
      <p:pic>
        <p:nvPicPr>
          <p:cNvPr id="30729" name="Picture 10" descr="C:\Users\Amministrazione\Desktop\DPI\gru dpi\shutterstock_92210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3600400" cy="2524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olo 1"/>
          <p:cNvSpPr>
            <a:spLocks noGrp="1"/>
          </p:cNvSpPr>
          <p:nvPr>
            <p:ph type="title" idx="4294967295"/>
          </p:nvPr>
        </p:nvSpPr>
        <p:spPr>
          <a:xfrm>
            <a:off x="152400" y="109538"/>
            <a:ext cx="8702675" cy="1033462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delle mani e delle braccia</a:t>
            </a:r>
            <a:br>
              <a:rPr lang="it-IT" smtClean="0"/>
            </a:br>
            <a:r>
              <a:rPr lang="it-IT" sz="1800" smtClean="0"/>
              <a:t>I </a:t>
            </a:r>
            <a:r>
              <a:rPr lang="it-IT" sz="2000" smtClean="0"/>
              <a:t>guanti di protezione meccanica</a:t>
            </a:r>
            <a:r>
              <a:rPr lang="it-IT" smtClean="0"/>
              <a:t/>
            </a:r>
            <a:br>
              <a:rPr lang="it-IT" smtClean="0"/>
            </a:br>
            <a:r>
              <a:rPr lang="it-IT" sz="2800" smtClean="0"/>
              <a:t/>
            </a:r>
            <a:br>
              <a:rPr lang="it-IT" sz="2800" smtClean="0"/>
            </a:br>
            <a:endParaRPr lang="it-IT" sz="2800" smtClean="0"/>
          </a:p>
        </p:txBody>
      </p:sp>
      <p:sp>
        <p:nvSpPr>
          <p:cNvPr id="65539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3277C32D-FD6B-486C-9F33-75FCFCC08444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40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65540" name="Line 4"/>
          <p:cNvSpPr>
            <a:spLocks noChangeShapeType="1"/>
          </p:cNvSpPr>
          <p:nvPr/>
        </p:nvSpPr>
        <p:spPr bwMode="auto">
          <a:xfrm>
            <a:off x="4038600" y="3962400"/>
            <a:ext cx="6858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6554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2386013"/>
            <a:ext cx="28860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162925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olo 1"/>
          <p:cNvSpPr>
            <a:spLocks noGrp="1"/>
          </p:cNvSpPr>
          <p:nvPr>
            <p:ph type="title" idx="4294967295"/>
          </p:nvPr>
        </p:nvSpPr>
        <p:spPr>
          <a:xfrm>
            <a:off x="0" y="109538"/>
            <a:ext cx="8855075" cy="881062"/>
          </a:xfrm>
        </p:spPr>
        <p:txBody>
          <a:bodyPr lIns="72000" rIns="72000"/>
          <a:lstStyle/>
          <a:p>
            <a:pPr eaLnBrk="1" hangingPunct="1"/>
            <a:r>
              <a:rPr lang="it-IT" sz="2800" smtClean="0"/>
              <a:t>I </a:t>
            </a:r>
            <a:r>
              <a:rPr lang="it-IT" smtClean="0"/>
              <a:t>D.P.I delle mani e delle braccia</a:t>
            </a:r>
            <a:br>
              <a:rPr lang="it-IT" smtClean="0"/>
            </a:br>
            <a:r>
              <a:rPr lang="it-IT" sz="2000" smtClean="0"/>
              <a:t>I guanti di protezione meccanica</a:t>
            </a:r>
            <a:r>
              <a:rPr lang="it-IT" smtClean="0"/>
              <a:t/>
            </a:r>
            <a:br>
              <a:rPr lang="it-IT" smtClean="0"/>
            </a:br>
            <a:r>
              <a:rPr lang="it-IT" sz="2800" smtClean="0"/>
              <a:t/>
            </a:r>
            <a:br>
              <a:rPr lang="it-IT" sz="2800" smtClean="0"/>
            </a:br>
            <a:endParaRPr lang="it-IT" sz="2800" smtClean="0"/>
          </a:p>
        </p:txBody>
      </p:sp>
      <p:sp>
        <p:nvSpPr>
          <p:cNvPr id="66563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E397EB15-E847-4F9D-8E3C-F2826469482F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41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4038600" y="3962400"/>
            <a:ext cx="6858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6656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olo 1"/>
          <p:cNvSpPr>
            <a:spLocks noGrp="1"/>
          </p:cNvSpPr>
          <p:nvPr>
            <p:ph type="title" idx="4294967295"/>
          </p:nvPr>
        </p:nvSpPr>
        <p:spPr>
          <a:xfrm>
            <a:off x="152400" y="109538"/>
            <a:ext cx="8702675" cy="881062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delle mani e delle braccia</a:t>
            </a:r>
            <a:r>
              <a:rPr lang="it-IT" sz="2800" smtClean="0"/>
              <a:t/>
            </a:r>
            <a:br>
              <a:rPr lang="it-IT" sz="2800" smtClean="0"/>
            </a:br>
            <a:r>
              <a:rPr lang="it-IT" sz="2000" smtClean="0"/>
              <a:t>I guanti di protezione meccanica</a:t>
            </a:r>
            <a:r>
              <a:rPr lang="it-IT" smtClean="0"/>
              <a:t/>
            </a:r>
            <a:br>
              <a:rPr lang="it-IT" smtClean="0"/>
            </a:br>
            <a:r>
              <a:rPr lang="it-IT" sz="2800" smtClean="0"/>
              <a:t/>
            </a:r>
            <a:br>
              <a:rPr lang="it-IT" sz="2800" smtClean="0"/>
            </a:br>
            <a:endParaRPr lang="it-IT" sz="2800" smtClean="0"/>
          </a:p>
        </p:txBody>
      </p:sp>
      <p:sp>
        <p:nvSpPr>
          <p:cNvPr id="67587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D6485DC8-46A7-4805-8851-2FFD6F1B83DC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42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67588" name="Line 4"/>
          <p:cNvSpPr>
            <a:spLocks noChangeShapeType="1"/>
          </p:cNvSpPr>
          <p:nvPr/>
        </p:nvSpPr>
        <p:spPr bwMode="auto">
          <a:xfrm>
            <a:off x="4038600" y="3962400"/>
            <a:ext cx="6858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6758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olo 1"/>
          <p:cNvSpPr>
            <a:spLocks noGrp="1"/>
          </p:cNvSpPr>
          <p:nvPr>
            <p:ph type="title" idx="4294967295"/>
          </p:nvPr>
        </p:nvSpPr>
        <p:spPr>
          <a:xfrm>
            <a:off x="0" y="109538"/>
            <a:ext cx="8855075" cy="957262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delle mani e delle braccia</a:t>
            </a:r>
            <a:r>
              <a:rPr lang="it-IT" sz="2800" smtClean="0"/>
              <a:t/>
            </a:r>
            <a:br>
              <a:rPr lang="it-IT" sz="2800" smtClean="0"/>
            </a:br>
            <a:r>
              <a:rPr lang="it-IT" sz="2000" smtClean="0"/>
              <a:t>I guanti di protezione meccanica</a:t>
            </a:r>
            <a:r>
              <a:rPr lang="it-IT" smtClean="0"/>
              <a:t/>
            </a:r>
            <a:br>
              <a:rPr lang="it-IT" smtClean="0"/>
            </a:br>
            <a:r>
              <a:rPr lang="it-IT" sz="2800" smtClean="0"/>
              <a:t/>
            </a:r>
            <a:br>
              <a:rPr lang="it-IT" sz="2800" smtClean="0"/>
            </a:br>
            <a:endParaRPr lang="it-IT" sz="2800" smtClean="0"/>
          </a:p>
        </p:txBody>
      </p:sp>
      <p:sp>
        <p:nvSpPr>
          <p:cNvPr id="68611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56D6670C-2D6F-4FEE-B585-EF77574184B3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43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68612" name="Line 4"/>
          <p:cNvSpPr>
            <a:spLocks noChangeShapeType="1"/>
          </p:cNvSpPr>
          <p:nvPr/>
        </p:nvSpPr>
        <p:spPr bwMode="auto">
          <a:xfrm>
            <a:off x="4038600" y="3962400"/>
            <a:ext cx="6858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686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7410450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z="2800" smtClean="0"/>
              <a:t>I D.P.I delle mani e delle braccia</a:t>
            </a:r>
            <a:br>
              <a:rPr lang="it-IT" sz="2800" smtClean="0"/>
            </a:br>
            <a:r>
              <a:rPr lang="it-IT" sz="1800" smtClean="0"/>
              <a:t>I</a:t>
            </a:r>
            <a:r>
              <a:rPr lang="it-IT" sz="2800" smtClean="0"/>
              <a:t> </a:t>
            </a:r>
            <a:r>
              <a:rPr lang="it-IT" sz="2000" smtClean="0"/>
              <a:t>guanti di protezione meccanica</a:t>
            </a:r>
            <a:r>
              <a:rPr lang="it-IT" smtClean="0"/>
              <a:t/>
            </a:r>
            <a:br>
              <a:rPr lang="it-IT" smtClean="0"/>
            </a:br>
            <a:r>
              <a:rPr lang="it-IT" sz="2800" smtClean="0"/>
              <a:t/>
            </a:r>
            <a:br>
              <a:rPr lang="it-IT" sz="2800" smtClean="0"/>
            </a:br>
            <a:endParaRPr lang="it-IT" sz="2800" smtClean="0"/>
          </a:p>
        </p:txBody>
      </p:sp>
      <p:sp>
        <p:nvSpPr>
          <p:cNvPr id="69635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190C4FA8-699F-4142-8E17-E50B34E480DB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44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69636" name="Line 4"/>
          <p:cNvSpPr>
            <a:spLocks noChangeShapeType="1"/>
          </p:cNvSpPr>
          <p:nvPr/>
        </p:nvSpPr>
        <p:spPr bwMode="auto">
          <a:xfrm>
            <a:off x="4038600" y="3962400"/>
            <a:ext cx="6858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6963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74866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z="2800" smtClean="0"/>
              <a:t>I D.P.I delle mani e delle braccia</a:t>
            </a:r>
            <a:br>
              <a:rPr lang="it-IT" sz="2800" smtClean="0"/>
            </a:br>
            <a:r>
              <a:rPr lang="it-IT" sz="2000" smtClean="0"/>
              <a:t>I guanti di protezione biologica e chimica</a:t>
            </a:r>
            <a:br>
              <a:rPr lang="it-IT" sz="2000" smtClean="0"/>
            </a:br>
            <a:r>
              <a:rPr lang="it-IT" smtClean="0"/>
              <a:t/>
            </a:r>
            <a:br>
              <a:rPr lang="it-IT" smtClean="0"/>
            </a:br>
            <a:r>
              <a:rPr lang="it-IT" sz="2800" smtClean="0"/>
              <a:t/>
            </a:r>
            <a:br>
              <a:rPr lang="it-IT" sz="2800" smtClean="0"/>
            </a:br>
            <a:endParaRPr lang="it-IT" sz="2800" smtClean="0"/>
          </a:p>
        </p:txBody>
      </p:sp>
      <p:sp>
        <p:nvSpPr>
          <p:cNvPr id="70659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756B8317-C3DC-4847-94B8-DAF79D8F8FEC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45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>
            <a:off x="4038600" y="3962400"/>
            <a:ext cx="6858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7066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8153400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z="2800" smtClean="0"/>
              <a:t>I D.P.I delle mani e delle braccia</a:t>
            </a:r>
            <a:br>
              <a:rPr lang="it-IT" sz="2800" smtClean="0"/>
            </a:br>
            <a:r>
              <a:rPr lang="it-IT" sz="2000" smtClean="0"/>
              <a:t>I guanti di protezione biologica e chimica</a:t>
            </a:r>
            <a:br>
              <a:rPr lang="it-IT" sz="2000" smtClean="0"/>
            </a:br>
            <a:r>
              <a:rPr lang="it-IT" smtClean="0"/>
              <a:t/>
            </a:r>
            <a:br>
              <a:rPr lang="it-IT" smtClean="0"/>
            </a:br>
            <a:r>
              <a:rPr lang="it-IT" smtClean="0"/>
              <a:t/>
            </a:r>
            <a:br>
              <a:rPr lang="it-IT" smtClean="0"/>
            </a:br>
            <a:r>
              <a:rPr lang="it-IT" sz="2800" smtClean="0"/>
              <a:t/>
            </a:r>
            <a:br>
              <a:rPr lang="it-IT" sz="2800" smtClean="0"/>
            </a:br>
            <a:endParaRPr lang="it-IT" sz="2800" smtClean="0"/>
          </a:p>
        </p:txBody>
      </p:sp>
      <p:sp>
        <p:nvSpPr>
          <p:cNvPr id="71683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2FD2DBBC-1F30-465A-848E-14F82F1D8343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46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>
            <a:off x="4038600" y="3962400"/>
            <a:ext cx="6858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7168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67437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endParaRPr lang="it-IT" smtClean="0"/>
          </a:p>
        </p:txBody>
      </p:sp>
      <p:sp>
        <p:nvSpPr>
          <p:cNvPr id="78851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sz="1000">
                <a:solidFill>
                  <a:srgbClr val="FFFFFF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rgbClr val="FFFFFF"/>
                </a:solidFill>
              </a:rPr>
              <a:t> </a:t>
            </a:r>
            <a:fld id="{DF50EF32-3EB0-436D-A42C-BA9F734ABF27}" type="slidenum">
              <a:rPr lang="de-DE" sz="1000">
                <a:solidFill>
                  <a:srgbClr val="FFFFFF"/>
                </a:solidFill>
              </a:rPr>
              <a:pPr eaLnBrk="1" hangingPunct="1">
                <a:spcBef>
                  <a:spcPct val="50000"/>
                </a:spcBef>
                <a:buFontTx/>
                <a:buNone/>
              </a:pPr>
              <a:t>47</a:t>
            </a:fld>
            <a:endParaRPr lang="de-DE" sz="1000">
              <a:solidFill>
                <a:srgbClr val="FFFFFF"/>
              </a:solidFill>
            </a:endParaRPr>
          </a:p>
        </p:txBody>
      </p:sp>
      <p:sp>
        <p:nvSpPr>
          <p:cNvPr id="78852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sz="1000">
                <a:solidFill>
                  <a:srgbClr val="FFFFFF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rgbClr val="FFFFFF"/>
                </a:solidFill>
              </a:rPr>
              <a:t> </a:t>
            </a:r>
            <a:fld id="{C620DFA7-917B-47EC-A445-C92DF2C5C303}" type="slidenum">
              <a:rPr lang="de-DE" sz="1000">
                <a:solidFill>
                  <a:srgbClr val="FFFFFF"/>
                </a:solidFill>
              </a:rPr>
              <a:pPr eaLnBrk="1" hangingPunct="1">
                <a:spcBef>
                  <a:spcPct val="50000"/>
                </a:spcBef>
                <a:buFontTx/>
                <a:buNone/>
              </a:pPr>
              <a:t>47</a:t>
            </a:fld>
            <a:endParaRPr lang="de-DE" sz="1000">
              <a:solidFill>
                <a:srgbClr val="FFFFFF"/>
              </a:solidFill>
            </a:endParaRPr>
          </a:p>
        </p:txBody>
      </p:sp>
      <p:sp>
        <p:nvSpPr>
          <p:cNvPr id="78853" name="WordArt 6"/>
          <p:cNvSpPr>
            <a:spLocks noChangeAspect="1" noChangeArrowheads="1" noChangeShapeType="1" noTextEdit="1"/>
          </p:cNvSpPr>
          <p:nvPr/>
        </p:nvSpPr>
        <p:spPr bwMode="auto">
          <a:xfrm>
            <a:off x="755576" y="4941168"/>
            <a:ext cx="7612137" cy="8916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it-IT" sz="4000" b="1" kern="10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/>
              </a:rPr>
              <a:t>D.P.I degli occhi e del viso</a:t>
            </a:r>
          </a:p>
        </p:txBody>
      </p:sp>
      <p:pic>
        <p:nvPicPr>
          <p:cNvPr id="78854" name="Immagine 6" descr="occhiali protettivi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2428875"/>
            <a:ext cx="22574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Immagine 7" descr="schermo viso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928813"/>
            <a:ext cx="20685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Immagine 8" descr="schermo vis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25"/>
            <a:ext cx="226853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degli occhi e del viso</a:t>
            </a:r>
          </a:p>
        </p:txBody>
      </p:sp>
      <p:sp>
        <p:nvSpPr>
          <p:cNvPr id="79875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96281A81-5F88-440C-B3FB-22A71D1D75D1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48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79876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Gli occhiali di protezione gli schermi e le visiere</a:t>
            </a:r>
          </a:p>
        </p:txBody>
      </p:sp>
      <p:sp>
        <p:nvSpPr>
          <p:cNvPr id="79877" name="Rectangle 12"/>
          <p:cNvSpPr>
            <a:spLocks noChangeArrowheads="1"/>
          </p:cNvSpPr>
          <p:nvPr/>
        </p:nvSpPr>
        <p:spPr bwMode="auto">
          <a:xfrm>
            <a:off x="4714875" y="1857375"/>
            <a:ext cx="4124325" cy="41624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sz="2400">
                <a:cs typeface="Arial" charset="0"/>
              </a:rPr>
              <a:t>Gli "occhiali", insieme agli "schermi" ed alle "visiere", sono i più importanti dispositivi di protezione individuale (DPI) degli occhi contro i rischi meccanici ottici, chimici e termici.</a:t>
            </a:r>
          </a:p>
        </p:txBody>
      </p:sp>
      <p:pic>
        <p:nvPicPr>
          <p:cNvPr id="79878" name="Immagine 5" descr="iOCCH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286000"/>
            <a:ext cx="2244725" cy="3000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per viso e occhi</a:t>
            </a:r>
            <a:br>
              <a:rPr lang="it-IT" smtClean="0"/>
            </a:br>
            <a:r>
              <a:rPr lang="en-GB" sz="2000" smtClean="0">
                <a:solidFill>
                  <a:srgbClr val="F3F3F3"/>
                </a:solidFill>
              </a:rPr>
              <a:t>Attività dove sono necessari i DPI</a:t>
            </a:r>
            <a:endParaRPr lang="it-IT" sz="2000" smtClean="0">
              <a:solidFill>
                <a:srgbClr val="F3F3F3"/>
              </a:solidFill>
            </a:endParaRPr>
          </a:p>
        </p:txBody>
      </p:sp>
      <p:sp>
        <p:nvSpPr>
          <p:cNvPr id="80899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384EAC4C-4A90-4B17-8DF2-C66E91864231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49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3962400" y="2133600"/>
            <a:ext cx="4724400" cy="4114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defRPr/>
            </a:pPr>
            <a:endParaRPr lang="it-IT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Lavori saldatura, molatura, tranciatura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Lavori di mortasatura e scalpellatura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Lavorazione e finitura di pietre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Uso di estrattori di bulloni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Impiego macchine asportatrucioli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fucinatura a stampo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Operazioni di sabbiatura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Manipolazione prodotti acidi, alcalini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Impiego pompe a getto liquido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manipolazione masse incandescenti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fuse o lavori in prossimità di esse</a:t>
            </a:r>
          </a:p>
          <a:p>
            <a:pPr>
              <a:defRPr/>
            </a:pPr>
            <a:endParaRPr lang="it-IT" sz="2000"/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3962400" y="1600200"/>
            <a:ext cx="4724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  <a:defRPr/>
            </a:pPr>
            <a:r>
              <a:rPr lang="en-GB" sz="2000" b="1" dirty="0" err="1">
                <a:solidFill>
                  <a:srgbClr val="F3F3F3"/>
                </a:solidFill>
              </a:rPr>
              <a:t>Allegato</a:t>
            </a:r>
            <a:r>
              <a:rPr lang="en-GB" sz="2000" b="1" dirty="0">
                <a:solidFill>
                  <a:srgbClr val="F3F3F3"/>
                </a:solidFill>
              </a:rPr>
              <a:t> VIII </a:t>
            </a:r>
            <a:r>
              <a:rPr lang="en-GB" sz="2000" b="1" dirty="0" err="1">
                <a:solidFill>
                  <a:srgbClr val="F3F3F3"/>
                </a:solidFill>
              </a:rPr>
              <a:t>D.Lgs</a:t>
            </a:r>
            <a:r>
              <a:rPr lang="en-GB" sz="2000" b="1" dirty="0">
                <a:solidFill>
                  <a:srgbClr val="F3F3F3"/>
                </a:solidFill>
              </a:rPr>
              <a:t> 81/2008 </a:t>
            </a:r>
          </a:p>
        </p:txBody>
      </p:sp>
      <p:pic>
        <p:nvPicPr>
          <p:cNvPr id="80902" name="Picture 6" descr="C:\Programmi\Microsoft Office\Clipart\Pub60Cor\PE03453_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3027363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Aspetti legislativi e normativi </a:t>
            </a:r>
            <a:br>
              <a:rPr lang="it-IT" smtClean="0"/>
            </a:br>
            <a:endParaRPr lang="it-IT" smtClean="0"/>
          </a:p>
        </p:txBody>
      </p:sp>
      <p:sp>
        <p:nvSpPr>
          <p:cNvPr id="31747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3BF7928A-7A27-46BD-AA5C-0CCA2DB14C75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5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31748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054725" cy="1285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Requisiti DPI </a:t>
            </a:r>
            <a:r>
              <a:rPr lang="it-IT" sz="1800" smtClean="0">
                <a:solidFill>
                  <a:srgbClr val="FFFFFF"/>
                </a:solidFill>
              </a:rPr>
              <a:t>(</a:t>
            </a:r>
            <a:r>
              <a:rPr lang="en-GB" sz="1800" smtClean="0">
                <a:solidFill>
                  <a:srgbClr val="F3F3F3"/>
                </a:solidFill>
              </a:rPr>
              <a:t>D.Lgs 81/2008 Art. 76) </a:t>
            </a:r>
          </a:p>
          <a:p>
            <a:pPr marL="177800" indent="0" eaLnBrk="1" hangingPunct="1">
              <a:buFont typeface="Wingdings" pitchFamily="2" charset="2"/>
              <a:buNone/>
            </a:pPr>
            <a:r>
              <a:rPr lang="en-GB" sz="1800" smtClean="0">
                <a:solidFill>
                  <a:srgbClr val="F3F3F3"/>
                </a:solidFill>
              </a:rPr>
              <a:t>)</a:t>
            </a:r>
          </a:p>
          <a:p>
            <a:pPr marL="177800" indent="0" eaLnBrk="1" hangingPunct="1">
              <a:buFont typeface="Wingdings" pitchFamily="2" charset="2"/>
              <a:buNone/>
            </a:pPr>
            <a:r>
              <a:rPr lang="it-IT" sz="180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gray">
          <a:xfrm>
            <a:off x="609600" y="2057400"/>
            <a:ext cx="8077200" cy="3962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buFont typeface="Wingdings" pitchFamily="2" charset="2"/>
              <a:buChar char="§"/>
              <a:defRPr/>
            </a:pPr>
            <a:r>
              <a:rPr lang="it-IT" dirty="0"/>
              <a:t> </a:t>
            </a:r>
            <a:r>
              <a:rPr lang="it-IT" sz="2000" dirty="0"/>
              <a:t>Essere conformi alle norme del D.Lgs</a:t>
            </a:r>
            <a:r>
              <a:rPr lang="it-IT" sz="2000" dirty="0" err="1"/>
              <a:t>.475/9</a:t>
            </a:r>
            <a:r>
              <a:rPr lang="it-IT" sz="2000" dirty="0"/>
              <a:t>2</a:t>
            </a:r>
          </a:p>
          <a:p>
            <a:pPr>
              <a:defRPr/>
            </a:pPr>
            <a:endParaRPr lang="it-IT" sz="2000" dirty="0"/>
          </a:p>
          <a:p>
            <a:pPr>
              <a:buFont typeface="Wingdings" pitchFamily="2" charset="2"/>
              <a:buChar char="§"/>
              <a:defRPr/>
            </a:pPr>
            <a:r>
              <a:rPr lang="it-IT" sz="2000" dirty="0"/>
              <a:t> Essere adeguati a prevenire i rischi</a:t>
            </a:r>
          </a:p>
          <a:p>
            <a:pPr>
              <a:defRPr/>
            </a:pPr>
            <a:endParaRPr lang="it-IT" sz="2000" dirty="0"/>
          </a:p>
          <a:p>
            <a:pPr>
              <a:buFont typeface="Wingdings" pitchFamily="2" charset="2"/>
              <a:buChar char="§"/>
              <a:defRPr/>
            </a:pPr>
            <a:r>
              <a:rPr lang="it-IT" sz="2000" dirty="0"/>
              <a:t> Essere adeguati alle condizioni esistenti sui luoghi di lavoro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 dirty="0"/>
          </a:p>
          <a:p>
            <a:pPr>
              <a:buFont typeface="Wingdings" pitchFamily="2" charset="2"/>
              <a:buChar char="§"/>
              <a:defRPr/>
            </a:pPr>
            <a:r>
              <a:rPr lang="it-IT" sz="2000" dirty="0"/>
              <a:t> Tenere conto delle esigenze ergonomiche e di salute del lavoratore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 dirty="0"/>
          </a:p>
          <a:p>
            <a:pPr>
              <a:buFont typeface="Wingdings" pitchFamily="2" charset="2"/>
              <a:buChar char="§"/>
              <a:defRPr/>
            </a:pPr>
            <a:r>
              <a:rPr lang="it-IT" sz="2000" dirty="0"/>
              <a:t> Poter essere adattati all’utilizzatore secondo le sue necessità</a:t>
            </a:r>
          </a:p>
          <a:p>
            <a:pPr>
              <a:defRPr/>
            </a:pPr>
            <a:endParaRPr lang="it-IT" sz="2000" dirty="0"/>
          </a:p>
          <a:p>
            <a:pPr>
              <a:buFont typeface="Wingdings" pitchFamily="2" charset="2"/>
              <a:buChar char="§"/>
              <a:defRPr/>
            </a:pPr>
            <a:r>
              <a:rPr lang="it-IT" sz="2000" dirty="0"/>
              <a:t> In caso di rischi multipli che richiedono l’uso di </a:t>
            </a:r>
            <a:r>
              <a:rPr lang="it-IT" sz="2000" dirty="0" err="1"/>
              <a:t>piu’</a:t>
            </a:r>
            <a:r>
              <a:rPr lang="it-IT" sz="2000" dirty="0"/>
              <a:t> DPI essere tra </a:t>
            </a:r>
          </a:p>
          <a:p>
            <a:pPr>
              <a:defRPr/>
            </a:pPr>
            <a:r>
              <a:rPr lang="it-IT" sz="2000" dirty="0"/>
              <a:t>   loro compatibili</a:t>
            </a:r>
          </a:p>
        </p:txBody>
      </p:sp>
      <p:sp>
        <p:nvSpPr>
          <p:cNvPr id="5" name="Rectangle 30"/>
          <p:cNvSpPr>
            <a:spLocks noChangeArrowheads="1"/>
          </p:cNvSpPr>
          <p:nvPr/>
        </p:nvSpPr>
        <p:spPr bwMode="gray">
          <a:xfrm>
            <a:off x="609600" y="1600200"/>
            <a:ext cx="8077200" cy="4349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>
                <a:solidFill>
                  <a:srgbClr val="F3F3F3"/>
                </a:solidFill>
                <a:latin typeface="+mn-lt"/>
              </a:rPr>
              <a:t>I DPI DEVONO:</a:t>
            </a:r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1790700" y="-7429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per viso e occhi </a:t>
            </a:r>
            <a:br>
              <a:rPr lang="it-IT" smtClean="0"/>
            </a:br>
            <a:endParaRPr lang="it-IT" smtClean="0">
              <a:solidFill>
                <a:srgbClr val="F3F3F3"/>
              </a:solidFill>
            </a:endParaRPr>
          </a:p>
        </p:txBody>
      </p:sp>
      <p:sp>
        <p:nvSpPr>
          <p:cNvPr id="81923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495020EF-D670-4346-9B4C-69DFD27EA7EE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50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038600" y="2209800"/>
            <a:ext cx="4572000" cy="4114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Occhiali a stanghette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Occhiali a maschera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Occhiali di protezione contro raggi X,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Laser, radiazioni UV, infrarosse, </a:t>
            </a:r>
          </a:p>
          <a:p>
            <a:pPr>
              <a:defRPr/>
            </a:pPr>
            <a:r>
              <a:rPr lang="it-IT" sz="2000"/>
              <a:t>   visibili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Schermi facciali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Maschere e caschi per saldatura ad </a:t>
            </a:r>
          </a:p>
          <a:p>
            <a:pPr>
              <a:defRPr/>
            </a:pPr>
            <a:r>
              <a:rPr lang="it-IT" sz="2000"/>
              <a:t>   arco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038600" y="1676400"/>
            <a:ext cx="45720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  <a:defRPr/>
            </a:pPr>
            <a:r>
              <a:rPr lang="en-GB" sz="2000" b="1" dirty="0" err="1">
                <a:solidFill>
                  <a:srgbClr val="F3F3F3"/>
                </a:solidFill>
              </a:rPr>
              <a:t>Allegato</a:t>
            </a:r>
            <a:r>
              <a:rPr lang="en-GB" sz="2000" b="1" dirty="0">
                <a:solidFill>
                  <a:srgbClr val="F3F3F3"/>
                </a:solidFill>
              </a:rPr>
              <a:t> VIII </a:t>
            </a:r>
            <a:r>
              <a:rPr lang="en-GB" sz="2000" b="1" dirty="0" err="1">
                <a:solidFill>
                  <a:srgbClr val="F3F3F3"/>
                </a:solidFill>
              </a:rPr>
              <a:t>D.Lgs</a:t>
            </a:r>
            <a:r>
              <a:rPr lang="en-GB" sz="2000" b="1" dirty="0">
                <a:solidFill>
                  <a:srgbClr val="F3F3F3"/>
                </a:solidFill>
              </a:rPr>
              <a:t> 81/2008 </a:t>
            </a:r>
          </a:p>
        </p:txBody>
      </p:sp>
      <p:sp>
        <p:nvSpPr>
          <p:cNvPr id="81926" name="Text Box 1030"/>
          <p:cNvSpPr txBox="1">
            <a:spLocks noChangeArrowheads="1"/>
          </p:cNvSpPr>
          <p:nvPr/>
        </p:nvSpPr>
        <p:spPr bwMode="gray">
          <a:xfrm>
            <a:off x="304800" y="685800"/>
            <a:ext cx="4724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54000" rIns="90000" bIns="54000"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000" b="1">
                <a:solidFill>
                  <a:schemeClr val="bg1"/>
                </a:solidFill>
              </a:rPr>
              <a:t>Elenco indicativo e non esauriente</a:t>
            </a:r>
          </a:p>
        </p:txBody>
      </p:sp>
      <p:pic>
        <p:nvPicPr>
          <p:cNvPr id="81927" name="Picture 1033" descr="C:\Users\Amministrazione\Documents\chiara\foto\Immagini\IMMAGINI AIFOS\Attrezzature lavoro\shutterstock_4516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785938"/>
            <a:ext cx="3286125" cy="4143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degli occhi e del viso</a:t>
            </a:r>
            <a:br>
              <a:rPr lang="it-IT" smtClean="0"/>
            </a:br>
            <a:r>
              <a:rPr lang="it-IT" sz="2000" smtClean="0"/>
              <a:t>Gli occhiali di protezione gli schermi e le visiere</a:t>
            </a:r>
            <a:r>
              <a:rPr lang="it-IT" smtClean="0"/>
              <a:t/>
            </a:r>
            <a:br>
              <a:rPr lang="it-IT" smtClean="0"/>
            </a:br>
            <a:r>
              <a:rPr lang="it-IT" sz="2800" smtClean="0"/>
              <a:t/>
            </a:r>
            <a:br>
              <a:rPr lang="it-IT" sz="2800" smtClean="0"/>
            </a:br>
            <a:endParaRPr lang="it-IT" sz="2800" smtClean="0"/>
          </a:p>
        </p:txBody>
      </p:sp>
      <p:sp>
        <p:nvSpPr>
          <p:cNvPr id="82947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4412A607-13A0-4947-AB7E-7C3E9C791761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51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82948" name="Rectangle 13"/>
          <p:cNvSpPr>
            <a:spLocks noChangeArrowheads="1"/>
          </p:cNvSpPr>
          <p:nvPr/>
        </p:nvSpPr>
        <p:spPr bwMode="auto">
          <a:xfrm>
            <a:off x="4953000" y="2043113"/>
            <a:ext cx="3657600" cy="1625600"/>
          </a:xfrm>
          <a:prstGeom prst="rect">
            <a:avLst/>
          </a:prstGeom>
          <a:solidFill>
            <a:schemeClr val="bg1"/>
          </a:soli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it-IT" sz="2000">
                <a:cs typeface="Times New Roman" charset="0"/>
              </a:rPr>
              <a:t>Gli schermi sono generalmente utilizzati per</a:t>
            </a:r>
            <a:r>
              <a:rPr lang="it-IT" sz="2000">
                <a:solidFill>
                  <a:srgbClr val="FFFFFF"/>
                </a:solidFill>
                <a:cs typeface="Times New Roman" charset="0"/>
              </a:rPr>
              <a:t> </a:t>
            </a:r>
            <a:r>
              <a:rPr lang="it-IT" sz="2000">
                <a:cs typeface="Times New Roman" charset="0"/>
              </a:rPr>
              <a:t>lavori di saldatura o in prossimità di masse incandescenti per brevi periodi</a:t>
            </a:r>
          </a:p>
        </p:txBody>
      </p:sp>
      <p:sp>
        <p:nvSpPr>
          <p:cNvPr id="82949" name="Rectangle 14"/>
          <p:cNvSpPr>
            <a:spLocks noChangeArrowheads="1"/>
          </p:cNvSpPr>
          <p:nvPr/>
        </p:nvSpPr>
        <p:spPr bwMode="auto">
          <a:xfrm>
            <a:off x="4953000" y="3886200"/>
            <a:ext cx="3581400" cy="2235200"/>
          </a:xfrm>
          <a:prstGeom prst="rect">
            <a:avLst/>
          </a:prstGeom>
          <a:solidFill>
            <a:schemeClr val="bg1"/>
          </a:soli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it-IT" sz="2000">
                <a:cs typeface="Arial" charset="0"/>
              </a:rPr>
              <a:t>Le visiere sono generalmente integrate da un elmetto di protezione ed abbassate in caso di lavorazioni a rischio. Visiere e schermi proteggono, oltre agli occhi, anche il volto dell'operatore.</a:t>
            </a:r>
            <a:r>
              <a:rPr lang="it-IT" sz="200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  <p:sp>
        <p:nvSpPr>
          <p:cNvPr id="82950" name="Rectangle 7"/>
          <p:cNvSpPr>
            <a:spLocks noChangeArrowheads="1"/>
          </p:cNvSpPr>
          <p:nvPr/>
        </p:nvSpPr>
        <p:spPr bwMode="auto">
          <a:xfrm>
            <a:off x="2909888" y="952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953000" y="1600200"/>
            <a:ext cx="3657600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endParaRPr lang="en-GB" sz="2000" b="1">
              <a:solidFill>
                <a:srgbClr val="F3F3F3"/>
              </a:solidFill>
              <a:latin typeface="+mn-lt"/>
            </a:endParaRPr>
          </a:p>
        </p:txBody>
      </p:sp>
      <p:pic>
        <p:nvPicPr>
          <p:cNvPr id="82952" name="Picture 1031" descr="C:\Users\Amministrazione\Desktop\DPI\gru dpi\shutterstock_92428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000250"/>
            <a:ext cx="30480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degli occhi e del viso</a:t>
            </a:r>
            <a:br>
              <a:rPr lang="it-IT" smtClean="0"/>
            </a:br>
            <a:r>
              <a:rPr lang="it-IT" sz="2000" smtClean="0"/>
              <a:t>Gli occhiali di protezione gli schermi e le visiere</a:t>
            </a:r>
            <a:r>
              <a:rPr lang="it-IT" smtClean="0"/>
              <a:t/>
            </a:r>
            <a:br>
              <a:rPr lang="it-IT" smtClean="0"/>
            </a:br>
            <a:r>
              <a:rPr lang="it-IT" sz="2800" smtClean="0"/>
              <a:t/>
            </a:r>
            <a:br>
              <a:rPr lang="it-IT" sz="2800" smtClean="0"/>
            </a:br>
            <a:endParaRPr lang="it-IT" sz="2800" smtClean="0"/>
          </a:p>
        </p:txBody>
      </p:sp>
      <p:sp>
        <p:nvSpPr>
          <p:cNvPr id="9220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3121D7CE-F169-4205-9CDE-746E3026DC0F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52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648200" y="2286000"/>
            <a:ext cx="4114800" cy="3886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buFont typeface="Wingdings" pitchFamily="2" charset="2"/>
              <a:buChar char="§"/>
              <a:defRPr/>
            </a:pPr>
            <a:r>
              <a:rPr lang="it-IT"/>
              <a:t> </a:t>
            </a:r>
            <a:r>
              <a:rPr lang="it-IT" sz="2000"/>
              <a:t>Campo visivo ampio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Robusti e resistenti agli urti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Non aver irregolarità che </a:t>
            </a:r>
          </a:p>
          <a:p>
            <a:pPr>
              <a:defRPr/>
            </a:pPr>
            <a:r>
              <a:rPr lang="it-IT" sz="2000"/>
              <a:t>   possono causare danno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Buoni materiali di costruzione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Resistenti ad agenti chimici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Esenti da bolle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Ottima trasparenza della parte </a:t>
            </a:r>
          </a:p>
          <a:p>
            <a:pPr>
              <a:defRPr/>
            </a:pPr>
            <a:r>
              <a:rPr lang="it-IT" sz="2000"/>
              <a:t>   ottica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Resistenti alla rottura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648200" y="1676400"/>
            <a:ext cx="4048125" cy="6524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>
                <a:solidFill>
                  <a:srgbClr val="F3F3F3"/>
                </a:solidFill>
                <a:latin typeface="+mn-lt"/>
              </a:rPr>
              <a:t>CARATTERISTICHE E REQUISITI:</a:t>
            </a:r>
          </a:p>
        </p:txBody>
      </p:sp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90587" y="1916832"/>
            <a:ext cx="2773363" cy="3627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EEF1F7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rgbClr val="DDDDDD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/>
            </a:r>
            <a:br>
              <a:rPr lang="it-IT" smtClean="0"/>
            </a:br>
            <a:r>
              <a:rPr lang="it-IT" sz="2800" smtClean="0"/>
              <a:t/>
            </a:r>
            <a:br>
              <a:rPr lang="it-IT" sz="2800" smtClean="0"/>
            </a:br>
            <a:endParaRPr lang="it-IT" sz="2800" smtClean="0"/>
          </a:p>
        </p:txBody>
      </p:sp>
      <p:sp>
        <p:nvSpPr>
          <p:cNvPr id="83971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BF76305E-0A9B-442C-9D48-DB5F9406D4A2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53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83972" name="WordArt 6"/>
          <p:cNvSpPr>
            <a:spLocks noChangeAspect="1" noChangeArrowheads="1" noChangeShapeType="1" noTextEdit="1"/>
          </p:cNvSpPr>
          <p:nvPr/>
        </p:nvSpPr>
        <p:spPr bwMode="auto">
          <a:xfrm>
            <a:off x="755576" y="4869160"/>
            <a:ext cx="7612137" cy="963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it-IT" sz="4000" b="1" kern="10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/>
              </a:rPr>
              <a:t>D.P.I dei piedi e delle gambe</a:t>
            </a:r>
          </a:p>
        </p:txBody>
      </p:sp>
      <p:pic>
        <p:nvPicPr>
          <p:cNvPr id="83973" name="Picture 5" descr="C:\Documents and Settings\giovanni\Desktop\imm dpi\scarpo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286000"/>
            <a:ext cx="27622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6" descr="C:\Documents and Settings\giovanni\Desktop\imm dpi\pantaloni antiinfortunisti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2286000"/>
            <a:ext cx="2239962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7" descr="C:\Documents and Settings\giovanni\Desktop\imm dpi\pantaloni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286000"/>
            <a:ext cx="21717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dei piedi e delle gambe</a:t>
            </a:r>
          </a:p>
        </p:txBody>
      </p:sp>
      <p:sp>
        <p:nvSpPr>
          <p:cNvPr id="84995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4CD56A6A-461B-4C18-9EBF-3EA0288C2430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54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84996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Le scarpe protettive</a:t>
            </a:r>
          </a:p>
        </p:txBody>
      </p:sp>
      <p:sp>
        <p:nvSpPr>
          <p:cNvPr id="84997" name="Rectangle 10"/>
          <p:cNvSpPr>
            <a:spLocks noChangeAspect="1" noChangeArrowheads="1"/>
          </p:cNvSpPr>
          <p:nvPr/>
        </p:nvSpPr>
        <p:spPr bwMode="auto">
          <a:xfrm>
            <a:off x="5715000" y="2133600"/>
            <a:ext cx="2895600" cy="2819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>
                <a:cs typeface="Times New Roman" charset="0"/>
              </a:rPr>
              <a:t>La "scarpa di sicurezza" è un dispositivo di protezione individuale atto a proteggere i piedi contro le aggressioni esterne e nel contatto verso il suolo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D.P.I. per piedi e gambe</a:t>
            </a:r>
            <a:br>
              <a:rPr lang="it-IT" smtClean="0"/>
            </a:br>
            <a:r>
              <a:rPr lang="en-GB" sz="2000" smtClean="0">
                <a:solidFill>
                  <a:srgbClr val="F3F3F3"/>
                </a:solidFill>
              </a:rPr>
              <a:t>Attività dove sono necessari i DPI</a:t>
            </a:r>
            <a:endParaRPr lang="it-IT" sz="2000" smtClean="0">
              <a:solidFill>
                <a:srgbClr val="F3F3F3"/>
              </a:solidFill>
            </a:endParaRPr>
          </a:p>
        </p:txBody>
      </p:sp>
      <p:sp>
        <p:nvSpPr>
          <p:cNvPr id="86019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4F96F685-DEF8-497A-9074-7E53DA9A2C4B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55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3962400" y="2133600"/>
            <a:ext cx="4724400" cy="4114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Lavori di rustico, di genio civile e lavori</a:t>
            </a:r>
          </a:p>
          <a:p>
            <a:pPr>
              <a:defRPr/>
            </a:pPr>
            <a:r>
              <a:rPr lang="it-IT" sz="2000"/>
              <a:t>   stradali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Lavori su impalcatura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Demolizione di rustici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Lavori in cantieri edili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Lavori su ponti d’acciaio, altiforni, </a:t>
            </a:r>
          </a:p>
          <a:p>
            <a:pPr>
              <a:defRPr/>
            </a:pPr>
            <a:r>
              <a:rPr lang="it-IT" sz="2000"/>
              <a:t>   laminatoi, gru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Lavori di manutenzione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Lavori in cave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Movimentazione e stoccaggio merce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Manipolazione blocchi carni surgelate</a:t>
            </a:r>
          </a:p>
          <a:p>
            <a:pPr>
              <a:defRPr/>
            </a:pPr>
            <a:endParaRPr lang="it-IT" sz="2000"/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3962400" y="1600200"/>
            <a:ext cx="4724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  <a:defRPr/>
            </a:pPr>
            <a:r>
              <a:rPr lang="en-GB" sz="2000" b="1" dirty="0" err="1">
                <a:solidFill>
                  <a:srgbClr val="F3F3F3"/>
                </a:solidFill>
              </a:rPr>
              <a:t>Allegato</a:t>
            </a:r>
            <a:r>
              <a:rPr lang="en-GB" sz="2000" b="1" dirty="0">
                <a:solidFill>
                  <a:srgbClr val="F3F3F3"/>
                </a:solidFill>
              </a:rPr>
              <a:t> VIII </a:t>
            </a:r>
            <a:r>
              <a:rPr lang="en-GB" sz="2000" b="1" dirty="0" err="1">
                <a:solidFill>
                  <a:srgbClr val="F3F3F3"/>
                </a:solidFill>
              </a:rPr>
              <a:t>D.Lgs</a:t>
            </a:r>
            <a:r>
              <a:rPr lang="en-GB" sz="2000" b="1" dirty="0">
                <a:solidFill>
                  <a:srgbClr val="F3F3F3"/>
                </a:solidFill>
              </a:rPr>
              <a:t> 81/2008 </a:t>
            </a:r>
          </a:p>
        </p:txBody>
      </p:sp>
      <p:pic>
        <p:nvPicPr>
          <p:cNvPr id="86022" name="Picture 7" descr="C:\Users\Amministrazione\Desktop\DPI\gru dpi\shutterstock_72901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714500"/>
            <a:ext cx="3143250" cy="4214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dei piedi e delle gambe </a:t>
            </a:r>
            <a:br>
              <a:rPr lang="it-IT" smtClean="0"/>
            </a:br>
            <a:endParaRPr lang="it-IT" smtClean="0">
              <a:solidFill>
                <a:srgbClr val="F3F3F3"/>
              </a:solidFill>
            </a:endParaRPr>
          </a:p>
        </p:txBody>
      </p:sp>
      <p:sp>
        <p:nvSpPr>
          <p:cNvPr id="87043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4A366956-DA38-416A-BCF6-ADA140AE2220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56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3505200" y="1905000"/>
            <a:ext cx="5257800" cy="441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buFont typeface="Wingdings" pitchFamily="2" charset="2"/>
              <a:buChar char="§"/>
              <a:defRPr/>
            </a:pPr>
            <a:r>
              <a:rPr lang="it-IT" sz="2000">
                <a:cs typeface="Arial" charset="0"/>
              </a:rPr>
              <a:t> Scarpe basse, scarponi, tronchetti, stivali</a:t>
            </a:r>
          </a:p>
          <a:p>
            <a:pPr>
              <a:defRPr/>
            </a:pPr>
            <a:r>
              <a:rPr lang="it-IT" sz="2000">
                <a:cs typeface="Arial" charset="0"/>
              </a:rPr>
              <a:t>   di sicurezza </a:t>
            </a:r>
            <a:endParaRPr lang="it-IT" sz="2000"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it-IT" sz="2000">
                <a:cs typeface="Arial" charset="0"/>
              </a:rPr>
              <a:t> Scarpe a slacciamento o sganciamento </a:t>
            </a:r>
          </a:p>
          <a:p>
            <a:pPr>
              <a:defRPr/>
            </a:pPr>
            <a:r>
              <a:rPr lang="it-IT" sz="2000">
                <a:cs typeface="Arial" charset="0"/>
              </a:rPr>
              <a:t>   rapido </a:t>
            </a:r>
            <a:endParaRPr lang="it-IT" sz="2000"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it-IT" sz="2000">
                <a:cs typeface="Arial" charset="0"/>
              </a:rPr>
              <a:t> Scarpe con protezione supplementare </a:t>
            </a:r>
          </a:p>
          <a:p>
            <a:pPr>
              <a:defRPr/>
            </a:pPr>
            <a:r>
              <a:rPr lang="it-IT" sz="2000">
                <a:cs typeface="Arial" charset="0"/>
              </a:rPr>
              <a:t>   della punta del piede </a:t>
            </a:r>
            <a:endParaRPr lang="it-IT" sz="2000"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it-IT" sz="2000">
                <a:cs typeface="Arial" charset="0"/>
              </a:rPr>
              <a:t> Scarpe e soprascarpe con suola </a:t>
            </a:r>
          </a:p>
          <a:p>
            <a:pPr>
              <a:defRPr/>
            </a:pPr>
            <a:r>
              <a:rPr lang="it-IT" sz="2000">
                <a:cs typeface="Arial" charset="0"/>
              </a:rPr>
              <a:t>   anticalore </a:t>
            </a:r>
            <a:endParaRPr lang="it-IT" sz="2000"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it-IT" sz="2000">
                <a:cs typeface="Arial" charset="0"/>
              </a:rPr>
              <a:t> Scarpe, stivali e soprastivali di protezione</a:t>
            </a:r>
          </a:p>
          <a:p>
            <a:pPr>
              <a:defRPr/>
            </a:pPr>
            <a:r>
              <a:rPr lang="it-IT" sz="2000">
                <a:cs typeface="Arial" charset="0"/>
              </a:rPr>
              <a:t>   contro il calore </a:t>
            </a:r>
            <a:endParaRPr lang="it-IT" sz="2000"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it-IT" sz="2000">
                <a:cs typeface="Arial" charset="0"/>
              </a:rPr>
              <a:t> Scarpe, stivali e soprastivali di protezione</a:t>
            </a:r>
          </a:p>
          <a:p>
            <a:pPr>
              <a:defRPr/>
            </a:pPr>
            <a:r>
              <a:rPr lang="it-IT" sz="2000">
                <a:cs typeface="Arial" charset="0"/>
              </a:rPr>
              <a:t>   contro il freddo </a:t>
            </a:r>
            <a:endParaRPr lang="it-IT" sz="2000"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it-IT" sz="2000">
                <a:cs typeface="Arial" charset="0"/>
              </a:rPr>
              <a:t> Scarpe, stivali e soprastivali di protezione </a:t>
            </a:r>
          </a:p>
          <a:p>
            <a:pPr>
              <a:defRPr/>
            </a:pPr>
            <a:r>
              <a:rPr lang="it-IT" sz="2000">
                <a:cs typeface="Arial" charset="0"/>
              </a:rPr>
              <a:t>  contro le vibrazioni </a:t>
            </a:r>
            <a:endParaRPr lang="it-IT" sz="2000">
              <a:cs typeface="Times New Roman" pitchFamily="18" charset="0"/>
            </a:endParaRPr>
          </a:p>
          <a:p>
            <a:pPr>
              <a:defRPr/>
            </a:pPr>
            <a:endParaRPr lang="it-IT" sz="2000">
              <a:cs typeface="Arial" charset="0"/>
            </a:endParaRPr>
          </a:p>
          <a:p>
            <a:pPr>
              <a:defRPr/>
            </a:pPr>
            <a:r>
              <a:rPr lang="it-IT" sz="2000">
                <a:cs typeface="Arial" charset="0"/>
              </a:rPr>
              <a:t> </a:t>
            </a:r>
            <a:endParaRPr lang="it-IT" sz="2000">
              <a:cs typeface="Times New Roman" pitchFamily="18" charset="0"/>
            </a:endParaRPr>
          </a:p>
          <a:p>
            <a:pPr>
              <a:defRPr/>
            </a:pPr>
            <a:endParaRPr lang="it-IT" sz="2000">
              <a:cs typeface="Arial" charset="0"/>
            </a:endParaRP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3505200" y="1371600"/>
            <a:ext cx="52578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 dirty="0">
                <a:solidFill>
                  <a:srgbClr val="F3F3F3"/>
                </a:solidFill>
                <a:latin typeface="+mn-lt"/>
              </a:rPr>
              <a:t>ALLEGATO VIII </a:t>
            </a:r>
            <a:r>
              <a:rPr lang="en-GB" sz="2000" b="1" dirty="0" err="1">
                <a:solidFill>
                  <a:srgbClr val="F3F3F3"/>
                </a:solidFill>
                <a:latin typeface="+mn-lt"/>
              </a:rPr>
              <a:t>D.Lgs</a:t>
            </a:r>
            <a:r>
              <a:rPr lang="en-GB" sz="2000" b="1" dirty="0">
                <a:solidFill>
                  <a:srgbClr val="F3F3F3"/>
                </a:solidFill>
                <a:latin typeface="+mn-lt"/>
              </a:rPr>
              <a:t> 81/2008 </a:t>
            </a:r>
          </a:p>
        </p:txBody>
      </p:sp>
      <p:sp>
        <p:nvSpPr>
          <p:cNvPr id="87046" name="Text Box 1030"/>
          <p:cNvSpPr txBox="1">
            <a:spLocks noChangeArrowheads="1"/>
          </p:cNvSpPr>
          <p:nvPr/>
        </p:nvSpPr>
        <p:spPr bwMode="gray">
          <a:xfrm>
            <a:off x="304800" y="685800"/>
            <a:ext cx="4724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54000" rIns="90000" bIns="54000"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000" b="1">
                <a:solidFill>
                  <a:schemeClr val="bg1"/>
                </a:solidFill>
              </a:rPr>
              <a:t>Elenco indicativo e non esauriente</a:t>
            </a:r>
          </a:p>
        </p:txBody>
      </p:sp>
      <p:pic>
        <p:nvPicPr>
          <p:cNvPr id="87047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 r="1945" b="2699"/>
          <a:stretch/>
        </p:blipFill>
        <p:spPr bwMode="auto">
          <a:xfrm>
            <a:off x="358140" y="2514600"/>
            <a:ext cx="2636520" cy="2392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dei piedi e delle gambe</a:t>
            </a:r>
          </a:p>
        </p:txBody>
      </p:sp>
      <p:sp>
        <p:nvSpPr>
          <p:cNvPr id="88067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00E18CAE-E263-4392-8782-CED38A9687FD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57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88068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Le scarpe protettive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572000" y="1676400"/>
            <a:ext cx="4038600" cy="838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>
                <a:solidFill>
                  <a:srgbClr val="F3F3F3"/>
                </a:solidFill>
                <a:latin typeface="+mn-lt"/>
              </a:rPr>
              <a:t>CARATTERISTICHE E REQUISITI:</a:t>
            </a: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572000" y="2514600"/>
            <a:ext cx="4038600" cy="3276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defRPr/>
            </a:pPr>
            <a:r>
              <a:rPr lang="it-IT"/>
              <a:t>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/>
              <a:t>   </a:t>
            </a:r>
            <a:r>
              <a:rPr lang="it-IT" sz="2000"/>
              <a:t>Adozione del puntale d’acciaio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 Rilievi delle suole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 Impermeabilizzazione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 Resistenza al calore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 Protezione dei malleoli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 Sfilamento rapido</a:t>
            </a:r>
          </a:p>
        </p:txBody>
      </p:sp>
      <p:sp>
        <p:nvSpPr>
          <p:cNvPr id="88071" name="Rectangle 9"/>
          <p:cNvSpPr>
            <a:spLocks noChangeArrowheads="1"/>
          </p:cNvSpPr>
          <p:nvPr/>
        </p:nvSpPr>
        <p:spPr bwMode="auto">
          <a:xfrm>
            <a:off x="3243263" y="2481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it-IT">
              <a:solidFill>
                <a:srgbClr val="FFFFFF"/>
              </a:solidFill>
            </a:endParaRPr>
          </a:p>
        </p:txBody>
      </p:sp>
      <p:pic>
        <p:nvPicPr>
          <p:cNvPr id="88072" name="Picture 10" descr="http://tbn0.google.com/images?q=tbn:HbGqAzSUGsiY7M:http://www.valocchi.eu/sicurezza_macchine/scarpe_antinfortunistiche_files/image008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928813"/>
            <a:ext cx="2786063" cy="3000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dei degli arti inferiori</a:t>
            </a:r>
            <a:br>
              <a:rPr lang="it-IT" smtClean="0"/>
            </a:br>
            <a:r>
              <a:rPr lang="it-IT" sz="1800" smtClean="0"/>
              <a:t>Le scarpe protettive</a:t>
            </a:r>
            <a:r>
              <a:rPr lang="it-IT" sz="2800" smtClean="0"/>
              <a:t/>
            </a:r>
            <a:br>
              <a:rPr lang="it-IT" sz="2800" smtClean="0"/>
            </a:br>
            <a:endParaRPr lang="it-IT" sz="2800" smtClean="0"/>
          </a:p>
        </p:txBody>
      </p:sp>
      <p:sp>
        <p:nvSpPr>
          <p:cNvPr id="89091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ADB4CA06-B47D-4E14-820C-B08A5F9A7943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58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89092" name="Oval 10"/>
          <p:cNvSpPr>
            <a:spLocks noChangeArrowheads="1"/>
          </p:cNvSpPr>
          <p:nvPr/>
        </p:nvSpPr>
        <p:spPr bwMode="auto">
          <a:xfrm>
            <a:off x="2819400" y="1295400"/>
            <a:ext cx="2816225" cy="224155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Categorie di classificazione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(a seconda del livello di protezione)</a:t>
            </a:r>
          </a:p>
        </p:txBody>
      </p:sp>
      <p:sp>
        <p:nvSpPr>
          <p:cNvPr id="89093" name="Line 11"/>
          <p:cNvSpPr>
            <a:spLocks noChangeShapeType="1"/>
          </p:cNvSpPr>
          <p:nvPr/>
        </p:nvSpPr>
        <p:spPr bwMode="auto">
          <a:xfrm flipH="1">
            <a:off x="685800" y="2819400"/>
            <a:ext cx="2133600" cy="1447800"/>
          </a:xfrm>
          <a:prstGeom prst="line">
            <a:avLst/>
          </a:prstGeom>
          <a:ln>
            <a:headEnd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it-IT"/>
          </a:p>
        </p:txBody>
      </p:sp>
      <p:sp>
        <p:nvSpPr>
          <p:cNvPr id="89094" name="Line 12"/>
          <p:cNvSpPr>
            <a:spLocks noChangeShapeType="1"/>
          </p:cNvSpPr>
          <p:nvPr/>
        </p:nvSpPr>
        <p:spPr bwMode="auto">
          <a:xfrm>
            <a:off x="4267200" y="3581400"/>
            <a:ext cx="0" cy="1600200"/>
          </a:xfrm>
          <a:prstGeom prst="line">
            <a:avLst/>
          </a:prstGeom>
          <a:ln>
            <a:headEnd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it-IT"/>
          </a:p>
        </p:txBody>
      </p:sp>
      <p:sp>
        <p:nvSpPr>
          <p:cNvPr id="89095" name="Line 13"/>
          <p:cNvSpPr>
            <a:spLocks noChangeShapeType="1"/>
          </p:cNvSpPr>
          <p:nvPr/>
        </p:nvSpPr>
        <p:spPr bwMode="auto">
          <a:xfrm>
            <a:off x="5562600" y="2971800"/>
            <a:ext cx="2057400" cy="1447800"/>
          </a:xfrm>
          <a:prstGeom prst="line">
            <a:avLst/>
          </a:prstGeom>
          <a:ln>
            <a:headEnd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it-IT"/>
          </a:p>
        </p:txBody>
      </p:sp>
      <p:sp>
        <p:nvSpPr>
          <p:cNvPr id="89096" name="Rectangle 14"/>
          <p:cNvSpPr>
            <a:spLocks noChangeArrowheads="1"/>
          </p:cNvSpPr>
          <p:nvPr/>
        </p:nvSpPr>
        <p:spPr bwMode="auto">
          <a:xfrm>
            <a:off x="152400" y="4343400"/>
            <a:ext cx="1905000" cy="7889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Categoria I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(lesioni lievi)</a:t>
            </a:r>
          </a:p>
        </p:txBody>
      </p:sp>
      <p:sp>
        <p:nvSpPr>
          <p:cNvPr id="89097" name="Rectangle 15"/>
          <p:cNvSpPr>
            <a:spLocks noChangeArrowheads="1"/>
          </p:cNvSpPr>
          <p:nvPr/>
        </p:nvSpPr>
        <p:spPr bwMode="auto">
          <a:xfrm>
            <a:off x="2667000" y="5410200"/>
            <a:ext cx="3355975" cy="7889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Categoria II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(non rientrano nella I e nella III)</a:t>
            </a:r>
          </a:p>
        </p:txBody>
      </p:sp>
      <p:sp>
        <p:nvSpPr>
          <p:cNvPr id="89098" name="Rectangle 16"/>
          <p:cNvSpPr>
            <a:spLocks noChangeArrowheads="1"/>
          </p:cNvSpPr>
          <p:nvPr/>
        </p:nvSpPr>
        <p:spPr bwMode="auto">
          <a:xfrm>
            <a:off x="7172325" y="4656236"/>
            <a:ext cx="1676400" cy="7889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Categoria III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(lesioni gravi)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z="2800" smtClean="0"/>
              <a:t/>
            </a:r>
            <a:br>
              <a:rPr lang="it-IT" sz="2800" smtClean="0"/>
            </a:br>
            <a:endParaRPr lang="it-IT" sz="2800" smtClean="0"/>
          </a:p>
        </p:txBody>
      </p:sp>
      <p:sp>
        <p:nvSpPr>
          <p:cNvPr id="90115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B6A60267-F77B-40BA-8A78-C1A970EDAD6B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59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90116" name="WordArt 6"/>
          <p:cNvSpPr>
            <a:spLocks noChangeAspect="1" noChangeArrowheads="1" noChangeShapeType="1" noTextEdit="1"/>
          </p:cNvSpPr>
          <p:nvPr/>
        </p:nvSpPr>
        <p:spPr bwMode="auto">
          <a:xfrm>
            <a:off x="856536" y="4941168"/>
            <a:ext cx="7540129" cy="8196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it-IT" sz="4000" b="1" kern="10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/>
              </a:rPr>
              <a:t>D.P.I vie respiratorie</a:t>
            </a:r>
          </a:p>
        </p:txBody>
      </p:sp>
      <p:pic>
        <p:nvPicPr>
          <p:cNvPr id="90117" name="Picture 5" descr="C:\Documents and Settings\giovanni\Desktop\imm dpi\res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7405687" cy="2428875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Aspetti legislativi e normativi </a:t>
            </a:r>
            <a:br>
              <a:rPr lang="it-IT" smtClean="0"/>
            </a:br>
            <a:endParaRPr lang="it-IT" smtClean="0"/>
          </a:p>
        </p:txBody>
      </p:sp>
      <p:sp>
        <p:nvSpPr>
          <p:cNvPr id="3076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108C2A2D-2133-4205-BF28-35543508C6AC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6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3077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Obblighi del datore di lavoro</a:t>
            </a: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191000" y="1905000"/>
            <a:ext cx="4572000" cy="472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buFont typeface="Wingdings" pitchFamily="2" charset="2"/>
              <a:buChar char="§"/>
              <a:defRPr/>
            </a:pPr>
            <a:r>
              <a:rPr lang="it-IT"/>
              <a:t> </a:t>
            </a:r>
            <a:r>
              <a:rPr lang="it-IT" sz="2000"/>
              <a:t>Effettua analisi e valutazione dei</a:t>
            </a:r>
          </a:p>
          <a:p>
            <a:pPr>
              <a:defRPr/>
            </a:pPr>
            <a:r>
              <a:rPr lang="it-IT" sz="2000"/>
              <a:t>   rischi</a:t>
            </a:r>
          </a:p>
          <a:p>
            <a:pPr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Individua caratteristiche D.P.I</a:t>
            </a:r>
          </a:p>
          <a:p>
            <a:pPr>
              <a:defRPr/>
            </a:pPr>
            <a:r>
              <a:rPr lang="it-IT" sz="2000"/>
              <a:t>  adeguati ai rischi</a:t>
            </a:r>
          </a:p>
          <a:p>
            <a:pPr>
              <a:buFontTx/>
              <a:buNone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 Valuta informazioni fornite dal  </a:t>
            </a:r>
          </a:p>
          <a:p>
            <a:pPr>
              <a:buFontTx/>
              <a:buNone/>
              <a:defRPr/>
            </a:pPr>
            <a:r>
              <a:rPr lang="it-IT" sz="2000"/>
              <a:t>    fabbricante dei dispositivi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 Aggiorna scelta D.P.I ogni qualvolta </a:t>
            </a:r>
          </a:p>
          <a:p>
            <a:pPr>
              <a:buFontTx/>
              <a:buNone/>
              <a:defRPr/>
            </a:pPr>
            <a:r>
              <a:rPr lang="it-IT" sz="2000"/>
              <a:t>    intervenga una variazione negli </a:t>
            </a:r>
          </a:p>
          <a:p>
            <a:pPr>
              <a:buFontTx/>
              <a:buNone/>
              <a:defRPr/>
            </a:pPr>
            <a:r>
              <a:rPr lang="it-IT" sz="2000"/>
              <a:t>    elementi di valutazione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Individua le condizioni in cui un DPI </a:t>
            </a:r>
          </a:p>
          <a:p>
            <a:pPr>
              <a:defRPr/>
            </a:pPr>
            <a:r>
              <a:rPr lang="it-IT" sz="2000"/>
              <a:t>   deve essere usato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214813" y="1428750"/>
            <a:ext cx="4572000" cy="4349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 dirty="0" err="1">
                <a:solidFill>
                  <a:srgbClr val="F3F3F3"/>
                </a:solidFill>
                <a:latin typeface="+mn-lt"/>
              </a:rPr>
              <a:t>D.Lgs</a:t>
            </a:r>
            <a:r>
              <a:rPr lang="en-GB" sz="2000" b="1" dirty="0">
                <a:solidFill>
                  <a:srgbClr val="F3F3F3"/>
                </a:solidFill>
                <a:latin typeface="+mn-lt"/>
              </a:rPr>
              <a:t> 81/2008 Art. 77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1509713" y="1390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3081" name="Rectangle 10"/>
          <p:cNvSpPr>
            <a:spLocks noChangeArrowheads="1"/>
          </p:cNvSpPr>
          <p:nvPr/>
        </p:nvSpPr>
        <p:spPr bwMode="auto">
          <a:xfrm>
            <a:off x="1976438" y="-971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it-IT">
              <a:solidFill>
                <a:srgbClr val="FFFFFF"/>
              </a:solidFill>
            </a:endParaRP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83568" y="1556792"/>
            <a:ext cx="2982790" cy="4702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EEF1F7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rgbClr val="DDDDDD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delle vie respiratorie </a:t>
            </a:r>
            <a:br>
              <a:rPr lang="it-IT" smtClean="0"/>
            </a:br>
            <a:r>
              <a:rPr lang="it-IT" sz="1800" smtClean="0"/>
              <a:t>Gli APVR</a:t>
            </a:r>
            <a:br>
              <a:rPr lang="it-IT" sz="1800" smtClean="0"/>
            </a:br>
            <a:endParaRPr lang="it-IT" sz="1800" smtClean="0"/>
          </a:p>
        </p:txBody>
      </p:sp>
      <p:sp>
        <p:nvSpPr>
          <p:cNvPr id="91139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32E174EA-7F51-4A81-95AD-88AD9DDC4EE6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60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91140" name="Rectangle 11"/>
          <p:cNvSpPr>
            <a:spLocks noChangeArrowheads="1"/>
          </p:cNvSpPr>
          <p:nvPr/>
        </p:nvSpPr>
        <p:spPr bwMode="auto">
          <a:xfrm>
            <a:off x="4800600" y="2237165"/>
            <a:ext cx="3648075" cy="313932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endParaRPr lang="it-IT" dirty="0" smtClean="0"/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 dirty="0" smtClean="0"/>
              <a:t>Gli </a:t>
            </a:r>
            <a:r>
              <a:rPr lang="it-IT" b="1" dirty="0"/>
              <a:t>APVR </a:t>
            </a:r>
            <a:r>
              <a:rPr lang="it-IT" dirty="0"/>
              <a:t>sono Dispositivi di Protezione Individuale di categoria III atti a proteggere il lavoratore dalle sostanze tossiche e nocive presenti in concentrazioni pericolose nell’ambiente lavorativo </a:t>
            </a:r>
            <a:r>
              <a:rPr lang="it-IT" dirty="0" smtClean="0"/>
              <a:t>circostante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it-IT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vie respiratorie</a:t>
            </a:r>
            <a:br>
              <a:rPr lang="it-IT" smtClean="0"/>
            </a:br>
            <a:r>
              <a:rPr lang="en-GB" sz="2000" smtClean="0">
                <a:solidFill>
                  <a:srgbClr val="F3F3F3"/>
                </a:solidFill>
              </a:rPr>
              <a:t>Attività dove sono necessari i DPI</a:t>
            </a:r>
            <a:endParaRPr lang="it-IT" sz="2000" smtClean="0">
              <a:solidFill>
                <a:srgbClr val="F3F3F3"/>
              </a:solidFill>
            </a:endParaRPr>
          </a:p>
        </p:txBody>
      </p:sp>
      <p:sp>
        <p:nvSpPr>
          <p:cNvPr id="92163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0B0822C0-3BEE-48BE-BD3A-3BAADF04609D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61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3929063" y="2133600"/>
            <a:ext cx="4757737" cy="4114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defRPr/>
            </a:pPr>
            <a:endParaRPr lang="it-IT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Lavori in contenitori, in vani ristretti e </a:t>
            </a:r>
          </a:p>
          <a:p>
            <a:pPr>
              <a:defRPr/>
            </a:pPr>
            <a:r>
              <a:rPr lang="it-IT" sz="2000"/>
              <a:t>   in forni industriali riscaldati a gas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Lavoro nella zona di caricamento </a:t>
            </a:r>
          </a:p>
          <a:p>
            <a:pPr>
              <a:defRPr/>
            </a:pPr>
            <a:r>
              <a:rPr lang="it-IT" sz="2000"/>
              <a:t>   altoforno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Lavori in prossimità della colata in </a:t>
            </a:r>
          </a:p>
          <a:p>
            <a:pPr>
              <a:defRPr/>
            </a:pPr>
            <a:r>
              <a:rPr lang="it-IT" sz="2000"/>
              <a:t>   siviera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Lavori di rivestimento di forni e siviere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Verniciatura a spruzzo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[…]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3962400" y="1600200"/>
            <a:ext cx="4724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  <a:defRPr/>
            </a:pPr>
            <a:r>
              <a:rPr lang="en-GB" sz="2000" b="1" dirty="0" err="1">
                <a:solidFill>
                  <a:srgbClr val="F3F3F3"/>
                </a:solidFill>
              </a:rPr>
              <a:t>Allegato</a:t>
            </a:r>
            <a:r>
              <a:rPr lang="en-GB" sz="2000" b="1" dirty="0">
                <a:solidFill>
                  <a:srgbClr val="F3F3F3"/>
                </a:solidFill>
              </a:rPr>
              <a:t> VIII </a:t>
            </a:r>
            <a:r>
              <a:rPr lang="en-GB" sz="2000" b="1" dirty="0" err="1">
                <a:solidFill>
                  <a:srgbClr val="F3F3F3"/>
                </a:solidFill>
              </a:rPr>
              <a:t>D.Lgs</a:t>
            </a:r>
            <a:r>
              <a:rPr lang="en-GB" sz="2000" b="1" dirty="0">
                <a:solidFill>
                  <a:srgbClr val="F3F3F3"/>
                </a:solidFill>
              </a:rPr>
              <a:t> 81/2008 </a:t>
            </a:r>
          </a:p>
        </p:txBody>
      </p:sp>
      <p:pic>
        <p:nvPicPr>
          <p:cNvPr id="92166" name="Picture 1032" descr="C:\Users\Amministrazione\Desktop\DPI\AWTH944CAVFPMT0CAHU4N4ZCAC4RV8MCA4BP128CAN4SNOTCAXAUR33CABA50J2CAKPEP1ICAWGWIPNCAV6102ZCACN40AGCAM83Q4DCAVEWEWVCAG6WOFCCAEO4FUMCAXJQEYVCAJ62FY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02" y="2122810"/>
            <a:ext cx="2644954" cy="267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D.P.I. vie respiratorie </a:t>
            </a:r>
            <a:br>
              <a:rPr lang="it-IT" smtClean="0"/>
            </a:br>
            <a:endParaRPr lang="it-IT" smtClean="0">
              <a:solidFill>
                <a:srgbClr val="F3F3F3"/>
              </a:solidFill>
            </a:endParaRPr>
          </a:p>
        </p:txBody>
      </p:sp>
      <p:sp>
        <p:nvSpPr>
          <p:cNvPr id="93187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124CE253-0C69-411B-B064-415F27D0BEB8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62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038600" y="2209800"/>
            <a:ext cx="4572000" cy="4114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Apparecchi antipolvere, antigas e </a:t>
            </a:r>
          </a:p>
          <a:p>
            <a:pPr>
              <a:defRPr/>
            </a:pPr>
            <a:r>
              <a:rPr lang="it-IT" sz="2000"/>
              <a:t>  contro polveri radioattive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Apparecchi isolanti a presa d’aria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Apparecchi respiratori con maschera</a:t>
            </a:r>
          </a:p>
          <a:p>
            <a:pPr>
              <a:defRPr/>
            </a:pPr>
            <a:r>
              <a:rPr lang="it-IT" sz="2000"/>
              <a:t>   per saldatura amovibile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Apparecchi e attrezzature per</a:t>
            </a:r>
          </a:p>
          <a:p>
            <a:pPr>
              <a:defRPr/>
            </a:pPr>
            <a:r>
              <a:rPr lang="it-IT" sz="2000"/>
              <a:t>   sommozzatori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Scafandri per sommozzatori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038600" y="1676400"/>
            <a:ext cx="45720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 dirty="0" err="1">
                <a:solidFill>
                  <a:srgbClr val="F3F3F3"/>
                </a:solidFill>
                <a:latin typeface="+mn-lt"/>
              </a:rPr>
              <a:t>Allegato</a:t>
            </a:r>
            <a:r>
              <a:rPr lang="en-GB" sz="2000" b="1" dirty="0">
                <a:solidFill>
                  <a:srgbClr val="F3F3F3"/>
                </a:solidFill>
                <a:latin typeface="+mn-lt"/>
              </a:rPr>
              <a:t> VIII </a:t>
            </a:r>
            <a:r>
              <a:rPr lang="en-GB" sz="2000" b="1" dirty="0" err="1">
                <a:solidFill>
                  <a:srgbClr val="F3F3F3"/>
                </a:solidFill>
                <a:latin typeface="+mn-lt"/>
              </a:rPr>
              <a:t>D.Lgs</a:t>
            </a:r>
            <a:r>
              <a:rPr lang="en-GB" sz="2000" b="1" dirty="0">
                <a:solidFill>
                  <a:srgbClr val="F3F3F3"/>
                </a:solidFill>
                <a:latin typeface="+mn-lt"/>
              </a:rPr>
              <a:t> 81/2008 </a:t>
            </a: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gray">
          <a:xfrm>
            <a:off x="304800" y="685800"/>
            <a:ext cx="4724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54000" rIns="90000" bIns="54000"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000" b="1">
                <a:solidFill>
                  <a:schemeClr val="bg1"/>
                </a:solidFill>
              </a:rPr>
              <a:t>Elenco indicativo e non esauriente</a:t>
            </a:r>
          </a:p>
        </p:txBody>
      </p:sp>
      <p:pic>
        <p:nvPicPr>
          <p:cNvPr id="93191" name="Picture 1031" descr="C:\Users\Amministrazione\Desktop\DPI\AD0ON0QCA8KKJBSCA31IIBZCAS6H7GZCAC4ZOBRCAWO8MENCA0QGU6MCA6C0EZDCAUGHD5WCA0XE8HYCAZ57075CAXCJX3LCA8908R1CABUT8JLCAZECGUSCAXGP525CA1B93YVCA6L2JR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857375"/>
            <a:ext cx="154463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1032" descr="C:\Users\Amministrazione\Desktop\DPI\AWTH944CAVFPMT0CAHU4N4ZCAC4RV8MCA4BP128CAN4SNOTCAXAUR33CABA50J2CAKPEP1ICAWGWIPNCAV6102ZCACN40AGCAM83Q4DCAVEWEWVCAG6WOFCCAEO4FUMCAXJQEYVCAJ62FY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4071938"/>
            <a:ext cx="1571625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z="2800" smtClean="0"/>
              <a:t>I </a:t>
            </a:r>
            <a:r>
              <a:rPr lang="it-IT" smtClean="0"/>
              <a:t>D.P.I delle vie respiratorie </a:t>
            </a:r>
            <a:br>
              <a:rPr lang="it-IT" smtClean="0"/>
            </a:br>
            <a:r>
              <a:rPr lang="it-IT" sz="1800" smtClean="0"/>
              <a:t>caratteristiche APVR</a:t>
            </a:r>
          </a:p>
        </p:txBody>
      </p:sp>
      <p:sp>
        <p:nvSpPr>
          <p:cNvPr id="10244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BE99D410-0E44-4E7F-9A58-4E377D742EC5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63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5181600" y="1905000"/>
            <a:ext cx="3581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>
                <a:solidFill>
                  <a:srgbClr val="F3F3F3"/>
                </a:solidFill>
                <a:latin typeface="+mn-lt"/>
              </a:rPr>
              <a:t>Gli APVR</a:t>
            </a: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5181600" y="2438400"/>
            <a:ext cx="3581400" cy="304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buFont typeface="Wingdings" pitchFamily="2" charset="2"/>
              <a:buChar char="§"/>
              <a:defRPr/>
            </a:pPr>
            <a:r>
              <a:rPr lang="it-IT" dirty="0">
                <a:cs typeface="Times New Roman" pitchFamily="18" charset="0"/>
              </a:rPr>
              <a:t> </a:t>
            </a:r>
            <a:r>
              <a:rPr lang="it-IT" sz="2000" dirty="0">
                <a:cs typeface="Times New Roman" pitchFamily="18" charset="0"/>
              </a:rPr>
              <a:t>Elevati livelli di protezione </a:t>
            </a:r>
          </a:p>
          <a:p>
            <a:pPr>
              <a:defRPr/>
            </a:pPr>
            <a:r>
              <a:rPr lang="it-IT" sz="2000" dirty="0">
                <a:cs typeface="Times New Roman" pitchFamily="18" charset="0"/>
              </a:rPr>
              <a:t>   respiratoria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 dirty="0">
                <a:cs typeface="Times New Roman" pitchFamily="18" charset="0"/>
              </a:rPr>
              <a:t> Rispondere a criteri di </a:t>
            </a:r>
          </a:p>
          <a:p>
            <a:pPr>
              <a:defRPr/>
            </a:pPr>
            <a:r>
              <a:rPr lang="it-IT" sz="2000" dirty="0">
                <a:cs typeface="Times New Roman" pitchFamily="18" charset="0"/>
              </a:rPr>
              <a:t>   ergonomia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 dirty="0">
                <a:cs typeface="Times New Roman" pitchFamily="18" charset="0"/>
              </a:rPr>
              <a:t> Tenuta facciale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 dirty="0">
                <a:cs typeface="Times New Roman" pitchFamily="18" charset="0"/>
              </a:rPr>
              <a:t> Innocui leggeri e solidi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 dirty="0">
                <a:cs typeface="Times New Roman" pitchFamily="18" charset="0"/>
              </a:rPr>
              <a:t> Compatibili con altri </a:t>
            </a:r>
            <a:r>
              <a:rPr lang="it-IT" sz="2000" dirty="0" err="1">
                <a:cs typeface="Times New Roman" pitchFamily="18" charset="0"/>
              </a:rPr>
              <a:t>D.P.I.</a:t>
            </a:r>
            <a:endParaRPr lang="it-IT" sz="2000" dirty="0">
              <a:cs typeface="Times New Roman" pitchFamily="18" charset="0"/>
            </a:endParaRPr>
          </a:p>
          <a:p>
            <a:pPr>
              <a:defRPr/>
            </a:pPr>
            <a:endParaRPr lang="it-IT" sz="2000" dirty="0"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it-IT" sz="2000" dirty="0">
              <a:cs typeface="Times New Roman" pitchFamily="18" charset="0"/>
            </a:endParaRP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1514475" y="1333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it-IT">
              <a:solidFill>
                <a:srgbClr val="FFFFFF"/>
              </a:solidFill>
            </a:endParaRPr>
          </a:p>
        </p:txBody>
      </p:sp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83568" y="2188468"/>
            <a:ext cx="3390900" cy="2865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EEF1F7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rgbClr val="DDDDDD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delle vie respiratorie </a:t>
            </a:r>
            <a:br>
              <a:rPr lang="it-IT" smtClean="0"/>
            </a:br>
            <a:r>
              <a:rPr lang="it-IT" sz="2000" smtClean="0"/>
              <a:t>Finalità</a:t>
            </a:r>
          </a:p>
        </p:txBody>
      </p:sp>
      <p:sp>
        <p:nvSpPr>
          <p:cNvPr id="94211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3FD9A857-001B-41E4-B897-65707B5A6269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64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5029200" y="1905000"/>
            <a:ext cx="3581400" cy="6524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>
                <a:solidFill>
                  <a:srgbClr val="F3F3F3"/>
                </a:solidFill>
                <a:latin typeface="+mn-lt"/>
              </a:rPr>
              <a:t>Finalità di un APVR correttamente scelto</a:t>
            </a: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5029200" y="2590800"/>
            <a:ext cx="3581400" cy="2743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buFont typeface="Wingdings" pitchFamily="2" charset="2"/>
              <a:buChar char="§"/>
              <a:defRPr/>
            </a:pPr>
            <a:r>
              <a:rPr lang="it-IT">
                <a:cs typeface="Times New Roman" pitchFamily="18" charset="0"/>
              </a:rPr>
              <a:t> </a:t>
            </a:r>
            <a:r>
              <a:rPr lang="it-IT" sz="2000">
                <a:cs typeface="Times New Roman" pitchFamily="18" charset="0"/>
              </a:rPr>
              <a:t>Proteggere l’apparato </a:t>
            </a:r>
          </a:p>
          <a:p>
            <a:pPr>
              <a:defRPr/>
            </a:pPr>
            <a:r>
              <a:rPr lang="it-IT" sz="2000">
                <a:cs typeface="Times New Roman" pitchFamily="18" charset="0"/>
              </a:rPr>
              <a:t>   respiratorio dagli inquinanti</a:t>
            </a:r>
          </a:p>
          <a:p>
            <a:pPr>
              <a:defRPr/>
            </a:pPr>
            <a:r>
              <a:rPr lang="it-IT" sz="2000">
                <a:cs typeface="Times New Roman" pitchFamily="18" charset="0"/>
              </a:rPr>
              <a:t>   presenti nell’aria 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it-IT" sz="2000"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it-IT" sz="2000">
                <a:cs typeface="Times New Roman" pitchFamily="18" charset="0"/>
              </a:rPr>
              <a:t> Proteggere l’apparato </a:t>
            </a:r>
          </a:p>
          <a:p>
            <a:pPr>
              <a:defRPr/>
            </a:pPr>
            <a:r>
              <a:rPr lang="it-IT" sz="2000">
                <a:cs typeface="Times New Roman" pitchFamily="18" charset="0"/>
              </a:rPr>
              <a:t>   respiratorio da insufficienza</a:t>
            </a:r>
          </a:p>
          <a:p>
            <a:pPr>
              <a:defRPr/>
            </a:pPr>
            <a:r>
              <a:rPr lang="it-IT" sz="2000">
                <a:cs typeface="Times New Roman" pitchFamily="18" charset="0"/>
              </a:rPr>
              <a:t>   di O</a:t>
            </a:r>
            <a:r>
              <a:rPr lang="it-IT" sz="2000" baseline="-25000">
                <a:cs typeface="Times New Roman" pitchFamily="18" charset="0"/>
              </a:rPr>
              <a:t>2</a:t>
            </a:r>
            <a:endParaRPr lang="it-IT" sz="2000">
              <a:cs typeface="Times New Roman" pitchFamily="18" charset="0"/>
            </a:endParaRPr>
          </a:p>
        </p:txBody>
      </p:sp>
      <p:pic>
        <p:nvPicPr>
          <p:cNvPr id="94214" name="Picture 6" descr="M06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44196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z="2800" smtClean="0"/>
              <a:t>I </a:t>
            </a:r>
            <a:r>
              <a:rPr lang="it-IT" smtClean="0"/>
              <a:t>D.P.I delle vie respiratorie </a:t>
            </a:r>
            <a:br>
              <a:rPr lang="it-IT" smtClean="0"/>
            </a:br>
            <a:r>
              <a:rPr lang="it-IT" sz="2000" smtClean="0"/>
              <a:t>Classificazione morfologica strutturale</a:t>
            </a:r>
          </a:p>
        </p:txBody>
      </p:sp>
      <p:sp>
        <p:nvSpPr>
          <p:cNvPr id="95235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EBE829FA-D2B6-4437-87C4-33FCEA1841D9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65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304800" y="1295400"/>
            <a:ext cx="3505200" cy="914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>
                <a:solidFill>
                  <a:srgbClr val="F3F3F3"/>
                </a:solidFill>
              </a:rPr>
              <a:t>CLASSIFICAZIONE</a:t>
            </a:r>
          </a:p>
        </p:txBody>
      </p:sp>
      <p:sp>
        <p:nvSpPr>
          <p:cNvPr id="95237" name="Line 7"/>
          <p:cNvSpPr>
            <a:spLocks noChangeShapeType="1"/>
          </p:cNvSpPr>
          <p:nvPr/>
        </p:nvSpPr>
        <p:spPr bwMode="auto">
          <a:xfrm>
            <a:off x="1905000" y="2209800"/>
            <a:ext cx="0" cy="1371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95238" name="Line 8"/>
          <p:cNvSpPr>
            <a:spLocks noChangeShapeType="1"/>
          </p:cNvSpPr>
          <p:nvPr/>
        </p:nvSpPr>
        <p:spPr bwMode="auto">
          <a:xfrm>
            <a:off x="1905000" y="3581400"/>
            <a:ext cx="2667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95239" name="Line 9"/>
          <p:cNvSpPr>
            <a:spLocks noChangeShapeType="1"/>
          </p:cNvSpPr>
          <p:nvPr/>
        </p:nvSpPr>
        <p:spPr bwMode="auto">
          <a:xfrm>
            <a:off x="1905000" y="3581400"/>
            <a:ext cx="0" cy="1295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95240" name="Line 10"/>
          <p:cNvSpPr>
            <a:spLocks noChangeShapeType="1"/>
          </p:cNvSpPr>
          <p:nvPr/>
        </p:nvSpPr>
        <p:spPr bwMode="auto">
          <a:xfrm>
            <a:off x="1905000" y="4876800"/>
            <a:ext cx="2667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95241" name="Line 11"/>
          <p:cNvSpPr>
            <a:spLocks noChangeShapeType="1"/>
          </p:cNvSpPr>
          <p:nvPr/>
        </p:nvSpPr>
        <p:spPr bwMode="auto">
          <a:xfrm>
            <a:off x="1905000" y="4876800"/>
            <a:ext cx="0" cy="1447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95242" name="Line 12"/>
          <p:cNvSpPr>
            <a:spLocks noChangeShapeType="1"/>
          </p:cNvSpPr>
          <p:nvPr/>
        </p:nvSpPr>
        <p:spPr bwMode="auto">
          <a:xfrm>
            <a:off x="1905000" y="6324600"/>
            <a:ext cx="2667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95243" name="Rectangle 30"/>
          <p:cNvSpPr>
            <a:spLocks noChangeArrowheads="1"/>
          </p:cNvSpPr>
          <p:nvPr/>
        </p:nvSpPr>
        <p:spPr bwMode="gray">
          <a:xfrm>
            <a:off x="4572000" y="3048000"/>
            <a:ext cx="3505200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/>
              <a:t>Maschera intera (copre tutto il viso)</a:t>
            </a:r>
          </a:p>
        </p:txBody>
      </p:sp>
      <p:sp>
        <p:nvSpPr>
          <p:cNvPr id="95244" name="Rectangle 30"/>
          <p:cNvSpPr>
            <a:spLocks noChangeArrowheads="1"/>
          </p:cNvSpPr>
          <p:nvPr/>
        </p:nvSpPr>
        <p:spPr bwMode="gray">
          <a:xfrm>
            <a:off x="4572000" y="4419600"/>
            <a:ext cx="3505200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/>
              <a:t>Semimaschera (copre naso-bocca)</a:t>
            </a:r>
          </a:p>
        </p:txBody>
      </p:sp>
      <p:sp>
        <p:nvSpPr>
          <p:cNvPr id="95245" name="Rectangle 30"/>
          <p:cNvSpPr>
            <a:spLocks noChangeArrowheads="1"/>
          </p:cNvSpPr>
          <p:nvPr/>
        </p:nvSpPr>
        <p:spPr bwMode="gray">
          <a:xfrm>
            <a:off x="4572000" y="5672138"/>
            <a:ext cx="3505200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/>
              <a:t>Facciale filtrante (filtro è tuttuno con la semimaschera)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olo 1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8520113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delle vie respiratorie </a:t>
            </a:r>
            <a:br>
              <a:rPr lang="it-IT" smtClean="0"/>
            </a:br>
            <a:r>
              <a:rPr lang="it-IT" sz="2000" smtClean="0"/>
              <a:t>Come indossare la maschera</a:t>
            </a:r>
          </a:p>
        </p:txBody>
      </p:sp>
      <p:sp>
        <p:nvSpPr>
          <p:cNvPr id="96259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8235C366-17F0-4A43-B6D5-FF77E4E63360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66</a:t>
            </a:fld>
            <a:endParaRPr lang="de-DE" sz="1000">
              <a:solidFill>
                <a:schemeClr val="tx1"/>
              </a:solidFill>
            </a:endParaRPr>
          </a:p>
        </p:txBody>
      </p:sp>
      <p:pic>
        <p:nvPicPr>
          <p:cNvPr id="9626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71575"/>
            <a:ext cx="41910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43434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71575"/>
            <a:ext cx="40386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33800"/>
            <a:ext cx="4572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delle vie respiratorie</a:t>
            </a:r>
            <a:r>
              <a:rPr lang="it-IT" sz="2800" smtClean="0"/>
              <a:t> </a:t>
            </a:r>
            <a:br>
              <a:rPr lang="it-IT" sz="2800" smtClean="0"/>
            </a:br>
            <a:r>
              <a:rPr lang="it-IT" sz="2000" smtClean="0"/>
              <a:t>Come indossare la maschera</a:t>
            </a:r>
          </a:p>
        </p:txBody>
      </p:sp>
      <p:sp>
        <p:nvSpPr>
          <p:cNvPr id="97283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DE113E37-F849-4ED1-8E88-C558CECA77E9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67</a:t>
            </a:fld>
            <a:endParaRPr lang="de-DE" sz="1000">
              <a:solidFill>
                <a:schemeClr val="tx1"/>
              </a:solidFill>
            </a:endParaRPr>
          </a:p>
        </p:txBody>
      </p:sp>
      <p:pic>
        <p:nvPicPr>
          <p:cNvPr id="972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24000"/>
            <a:ext cx="4419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975" y="1524000"/>
            <a:ext cx="4691513" cy="320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362267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delle vie respiratorie</a:t>
            </a:r>
            <a:r>
              <a:rPr lang="it-IT" sz="2800" smtClean="0"/>
              <a:t> </a:t>
            </a:r>
            <a:br>
              <a:rPr lang="it-IT" sz="2800" smtClean="0"/>
            </a:br>
            <a:r>
              <a:rPr lang="it-IT" sz="2000" smtClean="0"/>
              <a:t>Classificazione dal punto di vista funzionale</a:t>
            </a:r>
            <a:br>
              <a:rPr lang="it-IT" sz="2000" smtClean="0"/>
            </a:br>
            <a:endParaRPr lang="it-IT" sz="2000" smtClean="0"/>
          </a:p>
        </p:txBody>
      </p:sp>
      <p:sp>
        <p:nvSpPr>
          <p:cNvPr id="98307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A8394B4A-6C17-4FF3-BAB2-75CE466377E5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68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98308" name="Rectangle 30"/>
          <p:cNvSpPr>
            <a:spLocks noChangeArrowheads="1"/>
          </p:cNvSpPr>
          <p:nvPr/>
        </p:nvSpPr>
        <p:spPr bwMode="gray">
          <a:xfrm>
            <a:off x="304800" y="3048000"/>
            <a:ext cx="2895600" cy="914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/>
              <a:t>APVR isolanti</a:t>
            </a:r>
          </a:p>
        </p:txBody>
      </p:sp>
      <p:sp>
        <p:nvSpPr>
          <p:cNvPr id="98309" name="Line 10"/>
          <p:cNvSpPr>
            <a:spLocks noChangeShapeType="1"/>
          </p:cNvSpPr>
          <p:nvPr/>
        </p:nvSpPr>
        <p:spPr bwMode="auto">
          <a:xfrm>
            <a:off x="3276600" y="3581400"/>
            <a:ext cx="15240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it-IT"/>
          </a:p>
        </p:txBody>
      </p:sp>
      <p:sp>
        <p:nvSpPr>
          <p:cNvPr id="98310" name="Line 11"/>
          <p:cNvSpPr>
            <a:spLocks noChangeShapeType="1"/>
          </p:cNvSpPr>
          <p:nvPr/>
        </p:nvSpPr>
        <p:spPr bwMode="auto">
          <a:xfrm flipV="1">
            <a:off x="4800600" y="2286000"/>
            <a:ext cx="0" cy="16764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it-IT"/>
          </a:p>
        </p:txBody>
      </p:sp>
      <p:sp>
        <p:nvSpPr>
          <p:cNvPr id="98311" name="Line 12"/>
          <p:cNvSpPr>
            <a:spLocks noChangeShapeType="1"/>
          </p:cNvSpPr>
          <p:nvPr/>
        </p:nvSpPr>
        <p:spPr bwMode="auto">
          <a:xfrm>
            <a:off x="4800600" y="2286000"/>
            <a:ext cx="19812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it-IT"/>
          </a:p>
        </p:txBody>
      </p:sp>
      <p:sp>
        <p:nvSpPr>
          <p:cNvPr id="98312" name="Line 13"/>
          <p:cNvSpPr>
            <a:spLocks noChangeShapeType="1"/>
          </p:cNvSpPr>
          <p:nvPr/>
        </p:nvSpPr>
        <p:spPr bwMode="auto">
          <a:xfrm>
            <a:off x="4800600" y="3962400"/>
            <a:ext cx="7620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it-IT"/>
          </a:p>
        </p:txBody>
      </p:sp>
      <p:sp>
        <p:nvSpPr>
          <p:cNvPr id="98313" name="Rectangle 30"/>
          <p:cNvSpPr>
            <a:spLocks noChangeArrowheads="1"/>
          </p:cNvSpPr>
          <p:nvPr/>
        </p:nvSpPr>
        <p:spPr bwMode="gray">
          <a:xfrm>
            <a:off x="6781800" y="1828800"/>
            <a:ext cx="2066925" cy="914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/>
              <a:t>Non autonomi</a:t>
            </a:r>
          </a:p>
        </p:txBody>
      </p:sp>
      <p:sp>
        <p:nvSpPr>
          <p:cNvPr id="98314" name="Rectangle 30"/>
          <p:cNvSpPr>
            <a:spLocks noChangeArrowheads="1"/>
          </p:cNvSpPr>
          <p:nvPr/>
        </p:nvSpPr>
        <p:spPr bwMode="gray">
          <a:xfrm>
            <a:off x="5601419" y="3352800"/>
            <a:ext cx="2066925" cy="914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/>
              <a:t> autonomi</a:t>
            </a:r>
          </a:p>
        </p:txBody>
      </p:sp>
      <p:sp>
        <p:nvSpPr>
          <p:cNvPr id="98315" name="Line 16"/>
          <p:cNvSpPr>
            <a:spLocks noChangeShapeType="1"/>
          </p:cNvSpPr>
          <p:nvPr/>
        </p:nvSpPr>
        <p:spPr bwMode="auto">
          <a:xfrm>
            <a:off x="6553200" y="4293096"/>
            <a:ext cx="0" cy="8382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it-IT"/>
          </a:p>
        </p:txBody>
      </p:sp>
      <p:sp>
        <p:nvSpPr>
          <p:cNvPr id="98316" name="Line 17"/>
          <p:cNvSpPr>
            <a:spLocks noChangeShapeType="1"/>
          </p:cNvSpPr>
          <p:nvPr/>
        </p:nvSpPr>
        <p:spPr bwMode="auto">
          <a:xfrm flipH="1">
            <a:off x="5029200" y="5105400"/>
            <a:ext cx="16002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it-IT"/>
          </a:p>
        </p:txBody>
      </p:sp>
      <p:sp>
        <p:nvSpPr>
          <p:cNvPr id="98317" name="Line 18"/>
          <p:cNvSpPr>
            <a:spLocks noChangeShapeType="1"/>
          </p:cNvSpPr>
          <p:nvPr/>
        </p:nvSpPr>
        <p:spPr bwMode="auto">
          <a:xfrm>
            <a:off x="6629400" y="5105400"/>
            <a:ext cx="16002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it-IT"/>
          </a:p>
        </p:txBody>
      </p:sp>
      <p:sp>
        <p:nvSpPr>
          <p:cNvPr id="98318" name="Line 19"/>
          <p:cNvSpPr>
            <a:spLocks noChangeShapeType="1"/>
          </p:cNvSpPr>
          <p:nvPr/>
        </p:nvSpPr>
        <p:spPr bwMode="auto">
          <a:xfrm>
            <a:off x="5029200" y="5105400"/>
            <a:ext cx="0" cy="7620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it-IT"/>
          </a:p>
        </p:txBody>
      </p:sp>
      <p:sp>
        <p:nvSpPr>
          <p:cNvPr id="98319" name="Line 20"/>
          <p:cNvSpPr>
            <a:spLocks noChangeShapeType="1"/>
          </p:cNvSpPr>
          <p:nvPr/>
        </p:nvSpPr>
        <p:spPr bwMode="auto">
          <a:xfrm>
            <a:off x="8229600" y="5105400"/>
            <a:ext cx="0" cy="7620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it-IT"/>
          </a:p>
        </p:txBody>
      </p:sp>
      <p:sp>
        <p:nvSpPr>
          <p:cNvPr id="98320" name="Rectangle 30"/>
          <p:cNvSpPr>
            <a:spLocks noChangeArrowheads="1"/>
          </p:cNvSpPr>
          <p:nvPr/>
        </p:nvSpPr>
        <p:spPr bwMode="gray">
          <a:xfrm>
            <a:off x="4038600" y="5638800"/>
            <a:ext cx="2066925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/>
              <a:t> a circuito aperto</a:t>
            </a:r>
          </a:p>
        </p:txBody>
      </p:sp>
      <p:sp>
        <p:nvSpPr>
          <p:cNvPr id="98321" name="Rectangle 30"/>
          <p:cNvSpPr>
            <a:spLocks noChangeArrowheads="1"/>
          </p:cNvSpPr>
          <p:nvPr/>
        </p:nvSpPr>
        <p:spPr bwMode="gray">
          <a:xfrm>
            <a:off x="6781800" y="5638800"/>
            <a:ext cx="2066925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/>
              <a:t> a circuito chiuso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delle vie respiratorie</a:t>
            </a:r>
            <a:r>
              <a:rPr lang="it-IT" sz="2800" smtClean="0"/>
              <a:t> </a:t>
            </a:r>
            <a:br>
              <a:rPr lang="it-IT" sz="2800" smtClean="0"/>
            </a:br>
            <a:r>
              <a:rPr lang="it-IT" sz="2000" smtClean="0"/>
              <a:t>Utilizzo APVR dal punto di vista funzionale</a:t>
            </a:r>
          </a:p>
        </p:txBody>
      </p:sp>
      <p:sp>
        <p:nvSpPr>
          <p:cNvPr id="99331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68198FD1-9848-4613-A691-0505995B7DDD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69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419600" y="2438400"/>
            <a:ext cx="4267200" cy="304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buFont typeface="Wingdings" pitchFamily="2" charset="2"/>
              <a:buChar char="§"/>
              <a:defRPr/>
            </a:pPr>
            <a:r>
              <a:rPr lang="it-IT">
                <a:cs typeface="Times New Roman" pitchFamily="18" charset="0"/>
              </a:rPr>
              <a:t> </a:t>
            </a:r>
            <a:r>
              <a:rPr lang="it-IT" sz="2000">
                <a:cs typeface="Times New Roman" pitchFamily="18" charset="0"/>
              </a:rPr>
              <a:t>Concentrazione di O</a:t>
            </a:r>
            <a:r>
              <a:rPr lang="it-IT" sz="2000" baseline="-25000">
                <a:cs typeface="Times New Roman" pitchFamily="18" charset="0"/>
              </a:rPr>
              <a:t>2</a:t>
            </a:r>
            <a:r>
              <a:rPr lang="it-IT" sz="2000">
                <a:cs typeface="Times New Roman" pitchFamily="18" charset="0"/>
              </a:rPr>
              <a:t>&lt;17%</a:t>
            </a:r>
          </a:p>
          <a:p>
            <a:pPr>
              <a:defRPr/>
            </a:pPr>
            <a:endParaRPr lang="it-IT" sz="2000"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it-IT" sz="2000">
                <a:cs typeface="Times New Roman" pitchFamily="18" charset="0"/>
              </a:rPr>
              <a:t> Si lavora con gas con scarse  </a:t>
            </a:r>
          </a:p>
          <a:p>
            <a:pPr>
              <a:buFontTx/>
              <a:buNone/>
              <a:defRPr/>
            </a:pPr>
            <a:r>
              <a:rPr lang="it-IT" sz="2000">
                <a:cs typeface="Times New Roman" pitchFamily="18" charset="0"/>
              </a:rPr>
              <a:t>   proprietà di avvertimento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it-IT" sz="2000">
                <a:cs typeface="Times New Roman" pitchFamily="18" charset="0"/>
              </a:rPr>
              <a:t> Natura contaminante non nota</a:t>
            </a:r>
          </a:p>
          <a:p>
            <a:pPr>
              <a:defRPr/>
            </a:pPr>
            <a:endParaRPr lang="it-IT" sz="2000"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it-IT" sz="2000">
                <a:cs typeface="Times New Roman" pitchFamily="18" charset="0"/>
              </a:rPr>
              <a:t> Pericolo anche per brevi </a:t>
            </a:r>
          </a:p>
          <a:p>
            <a:pPr>
              <a:defRPr/>
            </a:pPr>
            <a:r>
              <a:rPr lang="it-IT" sz="2000">
                <a:cs typeface="Times New Roman" pitchFamily="18" charset="0"/>
              </a:rPr>
              <a:t>   esposizioni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419600" y="1752600"/>
            <a:ext cx="4267200" cy="6524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endParaRPr lang="en-GB" sz="2000" b="1">
              <a:solidFill>
                <a:srgbClr val="F3F3F3"/>
              </a:solidFill>
              <a:latin typeface="+mn-lt"/>
            </a:endParaRPr>
          </a:p>
        </p:txBody>
      </p:sp>
      <p:pic>
        <p:nvPicPr>
          <p:cNvPr id="99334" name="Picture 6" descr="C:\Documents and Settings\giovanni\Desktop\imm dpi\wilssonverde_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643063"/>
            <a:ext cx="19050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5" name="Picture 7" descr="C:\Documents and Settings\giovanni\Desktop\imm dpi\freedom_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20193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Aspetti legislativi e normativi </a:t>
            </a:r>
            <a:br>
              <a:rPr lang="it-IT" smtClean="0"/>
            </a:br>
            <a:endParaRPr lang="it-IT" smtClean="0"/>
          </a:p>
        </p:txBody>
      </p:sp>
      <p:sp>
        <p:nvSpPr>
          <p:cNvPr id="32771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C878B8CB-447D-4E7A-A40B-06A031FCB9FE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7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32772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Obblighi del datore di lavoro</a:t>
            </a: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343400" y="1905000"/>
            <a:ext cx="4419600" cy="44640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defRPr/>
            </a:pPr>
            <a:endParaRPr lang="it-IT"/>
          </a:p>
          <a:p>
            <a:pPr>
              <a:defRPr/>
            </a:pPr>
            <a:r>
              <a:rPr lang="it-IT" sz="2000"/>
              <a:t>IL Datore di lavoro è responsabile dell’efficienza dei DPI e ne assicura le condizioni d’igiene, mediante: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Manutenzione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Riparazioni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Sostituzioni</a:t>
            </a:r>
          </a:p>
        </p:txBody>
      </p:sp>
      <p:sp>
        <p:nvSpPr>
          <p:cNvPr id="32774" name="Rectangle 8"/>
          <p:cNvSpPr>
            <a:spLocks noChangeArrowheads="1"/>
          </p:cNvSpPr>
          <p:nvPr/>
        </p:nvSpPr>
        <p:spPr bwMode="auto">
          <a:xfrm>
            <a:off x="1509713" y="1390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32775" name="Rectangle 10"/>
          <p:cNvSpPr>
            <a:spLocks noChangeArrowheads="1"/>
          </p:cNvSpPr>
          <p:nvPr/>
        </p:nvSpPr>
        <p:spPr bwMode="auto">
          <a:xfrm>
            <a:off x="1976438" y="-971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it-IT">
              <a:solidFill>
                <a:srgbClr val="FFFFFF"/>
              </a:solidFill>
            </a:endParaRPr>
          </a:p>
        </p:txBody>
      </p:sp>
      <p:pic>
        <p:nvPicPr>
          <p:cNvPr id="32776" name="Picture 10" descr="C:\Users\Amministrazione\Desktop\DPI\gru dpi\shutterstock_90793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143125"/>
            <a:ext cx="30003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0"/>
          <p:cNvSpPr>
            <a:spLocks noChangeArrowheads="1"/>
          </p:cNvSpPr>
          <p:nvPr/>
        </p:nvSpPr>
        <p:spPr bwMode="gray">
          <a:xfrm>
            <a:off x="4286250" y="1428750"/>
            <a:ext cx="4476750" cy="4810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 dirty="0" err="1">
                <a:solidFill>
                  <a:srgbClr val="F3F3F3"/>
                </a:solidFill>
                <a:latin typeface="+mn-lt"/>
              </a:rPr>
              <a:t>D.Lgs</a:t>
            </a:r>
            <a:r>
              <a:rPr lang="en-GB" sz="2000" b="1" dirty="0">
                <a:solidFill>
                  <a:srgbClr val="F3F3F3"/>
                </a:solidFill>
                <a:latin typeface="+mn-lt"/>
              </a:rPr>
              <a:t> 81/2008 Art. 77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delle vie respiratorie </a:t>
            </a:r>
            <a:br>
              <a:rPr lang="it-IT" smtClean="0"/>
            </a:br>
            <a:r>
              <a:rPr lang="en-GB" sz="2000" smtClean="0">
                <a:solidFill>
                  <a:srgbClr val="F3F3F3"/>
                </a:solidFill>
              </a:rPr>
              <a:t>Classificazione dgli APVR dal punto di vista funzionale</a:t>
            </a:r>
            <a:endParaRPr lang="it-IT" sz="2000" smtClean="0">
              <a:solidFill>
                <a:srgbClr val="F3F3F3"/>
              </a:solidFill>
            </a:endParaRPr>
          </a:p>
        </p:txBody>
      </p:sp>
      <p:sp>
        <p:nvSpPr>
          <p:cNvPr id="100355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C64CE6B7-DA63-48BE-90AA-7DACEB9C8EFF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70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100356" name="Rectangle 30"/>
          <p:cNvSpPr>
            <a:spLocks noChangeArrowheads="1"/>
          </p:cNvSpPr>
          <p:nvPr/>
        </p:nvSpPr>
        <p:spPr bwMode="gray">
          <a:xfrm>
            <a:off x="304800" y="3505200"/>
            <a:ext cx="2209800" cy="914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/>
              <a:t>APVR a filtro</a:t>
            </a:r>
          </a:p>
        </p:txBody>
      </p:sp>
      <p:sp>
        <p:nvSpPr>
          <p:cNvPr id="100357" name="Line 12"/>
          <p:cNvSpPr>
            <a:spLocks noChangeShapeType="1"/>
          </p:cNvSpPr>
          <p:nvPr/>
        </p:nvSpPr>
        <p:spPr bwMode="auto">
          <a:xfrm>
            <a:off x="2514600" y="3962400"/>
            <a:ext cx="7620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0358" name="Line 13"/>
          <p:cNvSpPr>
            <a:spLocks noChangeShapeType="1"/>
          </p:cNvSpPr>
          <p:nvPr/>
        </p:nvSpPr>
        <p:spPr bwMode="auto">
          <a:xfrm flipV="1">
            <a:off x="3276600" y="2362200"/>
            <a:ext cx="0" cy="16002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0359" name="Line 15"/>
          <p:cNvSpPr>
            <a:spLocks noChangeShapeType="1"/>
          </p:cNvSpPr>
          <p:nvPr/>
        </p:nvSpPr>
        <p:spPr bwMode="auto">
          <a:xfrm>
            <a:off x="3276600" y="3962400"/>
            <a:ext cx="17526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0360" name="Line 16"/>
          <p:cNvSpPr>
            <a:spLocks noChangeShapeType="1"/>
          </p:cNvSpPr>
          <p:nvPr/>
        </p:nvSpPr>
        <p:spPr bwMode="auto">
          <a:xfrm>
            <a:off x="3276600" y="3962400"/>
            <a:ext cx="0" cy="16764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0361" name="Line 17"/>
          <p:cNvSpPr>
            <a:spLocks noChangeShapeType="1"/>
          </p:cNvSpPr>
          <p:nvPr/>
        </p:nvSpPr>
        <p:spPr bwMode="auto">
          <a:xfrm>
            <a:off x="3276600" y="5638800"/>
            <a:ext cx="16764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0362" name="Rectangle 18"/>
          <p:cNvSpPr>
            <a:spLocks noChangeArrowheads="1"/>
          </p:cNvSpPr>
          <p:nvPr/>
        </p:nvSpPr>
        <p:spPr bwMode="auto">
          <a:xfrm>
            <a:off x="5072063" y="2214563"/>
            <a:ext cx="1828800" cy="3762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antipolvere</a:t>
            </a:r>
          </a:p>
        </p:txBody>
      </p:sp>
      <p:sp>
        <p:nvSpPr>
          <p:cNvPr id="100363" name="Rectangle 19"/>
          <p:cNvSpPr>
            <a:spLocks noChangeArrowheads="1"/>
          </p:cNvSpPr>
          <p:nvPr/>
        </p:nvSpPr>
        <p:spPr bwMode="auto">
          <a:xfrm>
            <a:off x="5029200" y="3773488"/>
            <a:ext cx="1828800" cy="3762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antigas</a:t>
            </a:r>
          </a:p>
        </p:txBody>
      </p:sp>
      <p:sp>
        <p:nvSpPr>
          <p:cNvPr id="100364" name="Rectangle 20"/>
          <p:cNvSpPr>
            <a:spLocks noChangeArrowheads="1"/>
          </p:cNvSpPr>
          <p:nvPr/>
        </p:nvSpPr>
        <p:spPr bwMode="auto">
          <a:xfrm>
            <a:off x="5000625" y="5357813"/>
            <a:ext cx="1828800" cy="3762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antipolvere</a:t>
            </a:r>
          </a:p>
        </p:txBody>
      </p:sp>
      <p:sp>
        <p:nvSpPr>
          <p:cNvPr id="100365" name="Line 15"/>
          <p:cNvSpPr>
            <a:spLocks noChangeShapeType="1"/>
          </p:cNvSpPr>
          <p:nvPr/>
        </p:nvSpPr>
        <p:spPr bwMode="auto">
          <a:xfrm>
            <a:off x="3286125" y="2357438"/>
            <a:ext cx="17526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957262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delle vie respiratorie </a:t>
            </a:r>
            <a:br>
              <a:rPr lang="it-IT" smtClean="0"/>
            </a:br>
            <a:r>
              <a:rPr lang="it-IT" sz="2000" smtClean="0"/>
              <a:t>Antipolvere</a:t>
            </a:r>
          </a:p>
        </p:txBody>
      </p:sp>
      <p:sp>
        <p:nvSpPr>
          <p:cNvPr id="101379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72E858AD-7F21-47EB-8CE2-9E40E73CB2EE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71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101380" name="Rectangle 13"/>
          <p:cNvSpPr>
            <a:spLocks noChangeArrowheads="1"/>
          </p:cNvSpPr>
          <p:nvPr/>
        </p:nvSpPr>
        <p:spPr bwMode="auto">
          <a:xfrm>
            <a:off x="914400" y="3352800"/>
            <a:ext cx="1828800" cy="37623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Non assistiti</a:t>
            </a:r>
          </a:p>
        </p:txBody>
      </p:sp>
      <p:sp>
        <p:nvSpPr>
          <p:cNvPr id="101381" name="Line 16"/>
          <p:cNvSpPr>
            <a:spLocks noChangeShapeType="1"/>
          </p:cNvSpPr>
          <p:nvPr/>
        </p:nvSpPr>
        <p:spPr bwMode="auto">
          <a:xfrm>
            <a:off x="4648200" y="1981200"/>
            <a:ext cx="14478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1382" name="Rectangle 17"/>
          <p:cNvSpPr>
            <a:spLocks noChangeArrowheads="1"/>
          </p:cNvSpPr>
          <p:nvPr/>
        </p:nvSpPr>
        <p:spPr bwMode="auto">
          <a:xfrm>
            <a:off x="6172200" y="1295400"/>
            <a:ext cx="2133600" cy="12017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it-IT"/>
              <a:t>Facciali filtranti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it-IT"/>
              <a:t>Semimaschera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it-IT"/>
              <a:t>Pieno facciale</a:t>
            </a:r>
          </a:p>
        </p:txBody>
      </p:sp>
      <p:sp>
        <p:nvSpPr>
          <p:cNvPr id="101383" name="Line 21"/>
          <p:cNvSpPr>
            <a:spLocks noChangeShapeType="1"/>
          </p:cNvSpPr>
          <p:nvPr/>
        </p:nvSpPr>
        <p:spPr bwMode="auto">
          <a:xfrm flipH="1">
            <a:off x="1828800" y="2286000"/>
            <a:ext cx="1295400" cy="1066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1384" name="Rectangle 22"/>
          <p:cNvSpPr>
            <a:spLocks noChangeArrowheads="1"/>
          </p:cNvSpPr>
          <p:nvPr/>
        </p:nvSpPr>
        <p:spPr bwMode="auto">
          <a:xfrm>
            <a:off x="3048000" y="1828800"/>
            <a:ext cx="1600200" cy="37623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Antipolvere</a:t>
            </a:r>
          </a:p>
        </p:txBody>
      </p:sp>
      <p:sp>
        <p:nvSpPr>
          <p:cNvPr id="101385" name="Line 27"/>
          <p:cNvSpPr>
            <a:spLocks noChangeShapeType="1"/>
          </p:cNvSpPr>
          <p:nvPr/>
        </p:nvSpPr>
        <p:spPr bwMode="auto">
          <a:xfrm>
            <a:off x="1905000" y="3810000"/>
            <a:ext cx="0" cy="304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1386" name="Line 28"/>
          <p:cNvSpPr>
            <a:spLocks noChangeShapeType="1"/>
          </p:cNvSpPr>
          <p:nvPr/>
        </p:nvSpPr>
        <p:spPr bwMode="auto">
          <a:xfrm>
            <a:off x="4267200" y="2209800"/>
            <a:ext cx="1752600" cy="1219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1387" name="Rectangle 29"/>
          <p:cNvSpPr>
            <a:spLocks noChangeArrowheads="1"/>
          </p:cNvSpPr>
          <p:nvPr/>
        </p:nvSpPr>
        <p:spPr bwMode="auto">
          <a:xfrm>
            <a:off x="5562600" y="3429000"/>
            <a:ext cx="1828800" cy="37623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assistiti</a:t>
            </a:r>
          </a:p>
        </p:txBody>
      </p:sp>
      <p:sp>
        <p:nvSpPr>
          <p:cNvPr id="101388" name="Rectangle 30"/>
          <p:cNvSpPr>
            <a:spLocks noChangeArrowheads="1"/>
          </p:cNvSpPr>
          <p:nvPr/>
        </p:nvSpPr>
        <p:spPr bwMode="auto">
          <a:xfrm>
            <a:off x="4648200" y="4419600"/>
            <a:ext cx="1828800" cy="650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A ventilazione assistita</a:t>
            </a:r>
          </a:p>
        </p:txBody>
      </p:sp>
      <p:sp>
        <p:nvSpPr>
          <p:cNvPr id="101389" name="Rectangle 31"/>
          <p:cNvSpPr>
            <a:spLocks noChangeArrowheads="1"/>
          </p:cNvSpPr>
          <p:nvPr/>
        </p:nvSpPr>
        <p:spPr bwMode="auto">
          <a:xfrm>
            <a:off x="6858000" y="4343400"/>
            <a:ext cx="1828800" cy="650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A ventilazione forzata</a:t>
            </a:r>
          </a:p>
        </p:txBody>
      </p:sp>
      <p:sp>
        <p:nvSpPr>
          <p:cNvPr id="101390" name="Line 32"/>
          <p:cNvSpPr>
            <a:spLocks noChangeShapeType="1"/>
          </p:cNvSpPr>
          <p:nvPr/>
        </p:nvSpPr>
        <p:spPr bwMode="auto">
          <a:xfrm flipH="1">
            <a:off x="5486400" y="3810000"/>
            <a:ext cx="304800" cy="533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1391" name="Line 33"/>
          <p:cNvSpPr>
            <a:spLocks noChangeShapeType="1"/>
          </p:cNvSpPr>
          <p:nvPr/>
        </p:nvSpPr>
        <p:spPr bwMode="auto">
          <a:xfrm>
            <a:off x="7391400" y="3810000"/>
            <a:ext cx="457200" cy="533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1392" name="Rectangle 29"/>
          <p:cNvSpPr>
            <a:spLocks noChangeArrowheads="1"/>
          </p:cNvSpPr>
          <p:nvPr/>
        </p:nvSpPr>
        <p:spPr bwMode="gray">
          <a:xfrm>
            <a:off x="184051" y="1354088"/>
            <a:ext cx="2587749" cy="1143050"/>
          </a:xfrm>
          <a:prstGeom prst="rect">
            <a:avLst/>
          </a:prstGeom>
          <a:solidFill>
            <a:schemeClr val="hlink">
              <a:alpha val="50195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  <a:effectLst>
            <a:softEdge rad="127000"/>
          </a:effectLst>
        </p:spPr>
        <p:txBody>
          <a:bodyPr lIns="90000" tIns="54000" rIns="90000" bIns="54000"/>
          <a:lstStyle/>
          <a:p>
            <a:pPr algn="ctr"/>
            <a:endParaRPr lang="it-IT" dirty="0" smtClean="0">
              <a:cs typeface="Times New Roman" charset="0"/>
            </a:endParaRPr>
          </a:p>
          <a:p>
            <a:pPr algn="ctr"/>
            <a:r>
              <a:rPr lang="it-IT" dirty="0" smtClean="0">
                <a:cs typeface="Times New Roman" charset="0"/>
              </a:rPr>
              <a:t>Per </a:t>
            </a:r>
            <a:r>
              <a:rPr lang="it-IT" dirty="0">
                <a:cs typeface="Times New Roman" charset="0"/>
              </a:rPr>
              <a:t>la protezione di polveri fumi e nebbie</a:t>
            </a:r>
          </a:p>
        </p:txBody>
      </p:sp>
      <p:pic>
        <p:nvPicPr>
          <p:cNvPr id="101393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4648200" cy="95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04237" cy="881062"/>
          </a:xfrm>
        </p:spPr>
        <p:txBody>
          <a:bodyPr lIns="72000" rIns="72000"/>
          <a:lstStyle/>
          <a:p>
            <a:pPr eaLnBrk="1" hangingPunct="1"/>
            <a:r>
              <a:rPr lang="it-IT" sz="2800" smtClean="0"/>
              <a:t>I </a:t>
            </a:r>
            <a:r>
              <a:rPr lang="it-IT" smtClean="0"/>
              <a:t>D.P.I delle vie respiratorie </a:t>
            </a:r>
            <a:br>
              <a:rPr lang="it-IT" smtClean="0"/>
            </a:br>
            <a:r>
              <a:rPr lang="it-IT" sz="2000" smtClean="0"/>
              <a:t>Antipolvere</a:t>
            </a:r>
          </a:p>
        </p:txBody>
      </p:sp>
      <p:sp>
        <p:nvSpPr>
          <p:cNvPr id="102403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335E2697-0B68-435D-BCDE-BF9C24C677A2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72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57200" y="2362200"/>
            <a:ext cx="2811463" cy="358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  <a:defRPr/>
            </a:pPr>
            <a:r>
              <a:rPr lang="en-GB" sz="2000" b="1">
                <a:solidFill>
                  <a:srgbClr val="F3F3F3"/>
                </a:solidFill>
              </a:rPr>
              <a:t>Ventilazione assistita</a:t>
            </a:r>
          </a:p>
        </p:txBody>
      </p:sp>
      <p:sp>
        <p:nvSpPr>
          <p:cNvPr id="3" name="Rectangle 30"/>
          <p:cNvSpPr>
            <a:spLocks noChangeArrowheads="1"/>
          </p:cNvSpPr>
          <p:nvPr/>
        </p:nvSpPr>
        <p:spPr bwMode="gray">
          <a:xfrm>
            <a:off x="4800600" y="2362200"/>
            <a:ext cx="2811463" cy="358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  <a:defRPr/>
            </a:pPr>
            <a:r>
              <a:rPr lang="en-GB" sz="2000" b="1">
                <a:solidFill>
                  <a:srgbClr val="F3F3F3"/>
                </a:solidFill>
              </a:rPr>
              <a:t>Ventilazione forzata</a:t>
            </a:r>
          </a:p>
        </p:txBody>
      </p:sp>
      <p:pic>
        <p:nvPicPr>
          <p:cNvPr id="102406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38500"/>
            <a:ext cx="45053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7100"/>
            <a:ext cx="4191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delle vie respiratorie</a:t>
            </a:r>
            <a:r>
              <a:rPr lang="it-IT" sz="2800" smtClean="0"/>
              <a:t> </a:t>
            </a:r>
            <a:br>
              <a:rPr lang="it-IT" sz="2800" smtClean="0"/>
            </a:br>
            <a:r>
              <a:rPr lang="it-IT" sz="2000" smtClean="0"/>
              <a:t>Scelta APVR antipolvere</a:t>
            </a:r>
          </a:p>
        </p:txBody>
      </p:sp>
      <p:sp>
        <p:nvSpPr>
          <p:cNvPr id="103427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A1172FC3-FB5A-4097-BE13-92FBB7B1A10C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73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103428" name="Rectangle 8"/>
          <p:cNvSpPr>
            <a:spLocks noChangeArrowheads="1"/>
          </p:cNvSpPr>
          <p:nvPr/>
        </p:nvSpPr>
        <p:spPr bwMode="auto">
          <a:xfrm>
            <a:off x="2125663" y="1509713"/>
            <a:ext cx="4897437" cy="40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sz="2000"/>
              <a:t>Criteri nella scelta degli APVR antipolvere</a:t>
            </a:r>
          </a:p>
        </p:txBody>
      </p:sp>
      <p:sp>
        <p:nvSpPr>
          <p:cNvPr id="103429" name="Oval 9"/>
          <p:cNvSpPr>
            <a:spLocks noChangeArrowheads="1"/>
          </p:cNvSpPr>
          <p:nvPr/>
        </p:nvSpPr>
        <p:spPr bwMode="auto">
          <a:xfrm>
            <a:off x="457200" y="3517900"/>
            <a:ext cx="2282825" cy="1397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sz="2000"/>
              <a:t>Fattore nominale protettivo</a:t>
            </a:r>
          </a:p>
        </p:txBody>
      </p:sp>
      <p:sp>
        <p:nvSpPr>
          <p:cNvPr id="103430" name="Oval 10"/>
          <p:cNvSpPr>
            <a:spLocks noChangeArrowheads="1"/>
          </p:cNvSpPr>
          <p:nvPr/>
        </p:nvSpPr>
        <p:spPr bwMode="auto">
          <a:xfrm>
            <a:off x="2803525" y="4519613"/>
            <a:ext cx="3584575" cy="11811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sz="2000"/>
              <a:t>Fattore di protezione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 sz="2000"/>
              <a:t>nominale</a:t>
            </a:r>
          </a:p>
        </p:txBody>
      </p:sp>
      <p:sp>
        <p:nvSpPr>
          <p:cNvPr id="103431" name="Oval 11"/>
          <p:cNvSpPr>
            <a:spLocks noChangeArrowheads="1"/>
          </p:cNvSpPr>
          <p:nvPr/>
        </p:nvSpPr>
        <p:spPr bwMode="auto">
          <a:xfrm>
            <a:off x="5257800" y="3200400"/>
            <a:ext cx="3584575" cy="11811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sz="2000"/>
              <a:t>Fattore di protezione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 sz="2000"/>
              <a:t>operativo</a:t>
            </a:r>
          </a:p>
        </p:txBody>
      </p:sp>
      <p:sp>
        <p:nvSpPr>
          <p:cNvPr id="103432" name="Line 12"/>
          <p:cNvSpPr>
            <a:spLocks noChangeShapeType="1"/>
          </p:cNvSpPr>
          <p:nvPr/>
        </p:nvSpPr>
        <p:spPr bwMode="auto">
          <a:xfrm flipH="1">
            <a:off x="1981200" y="2209800"/>
            <a:ext cx="533400" cy="1066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3433" name="Line 13"/>
          <p:cNvSpPr>
            <a:spLocks noChangeShapeType="1"/>
          </p:cNvSpPr>
          <p:nvPr/>
        </p:nvSpPr>
        <p:spPr bwMode="auto">
          <a:xfrm>
            <a:off x="4267200" y="2438400"/>
            <a:ext cx="76200" cy="1676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3434" name="Line 14"/>
          <p:cNvSpPr>
            <a:spLocks noChangeShapeType="1"/>
          </p:cNvSpPr>
          <p:nvPr/>
        </p:nvSpPr>
        <p:spPr bwMode="auto">
          <a:xfrm>
            <a:off x="6781800" y="2590800"/>
            <a:ext cx="304800" cy="381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delle vie respiratorie</a:t>
            </a:r>
            <a:r>
              <a:rPr lang="it-IT" sz="2800" smtClean="0"/>
              <a:t> </a:t>
            </a:r>
            <a:br>
              <a:rPr lang="it-IT" sz="2800" smtClean="0"/>
            </a:br>
            <a:r>
              <a:rPr lang="it-IT" sz="2000" smtClean="0"/>
              <a:t>Gli antigas</a:t>
            </a:r>
          </a:p>
        </p:txBody>
      </p:sp>
      <p:sp>
        <p:nvSpPr>
          <p:cNvPr id="104451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CD021413-A52A-4CF0-9135-52420009C2C0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74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3352800" y="1905000"/>
            <a:ext cx="930275" cy="37623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antigas</a:t>
            </a:r>
          </a:p>
        </p:txBody>
      </p:sp>
      <p:sp>
        <p:nvSpPr>
          <p:cNvPr id="104453" name="Rectangle 29"/>
          <p:cNvSpPr>
            <a:spLocks noChangeArrowheads="1"/>
          </p:cNvSpPr>
          <p:nvPr/>
        </p:nvSpPr>
        <p:spPr bwMode="gray">
          <a:xfrm>
            <a:off x="152400" y="1676400"/>
            <a:ext cx="2371725" cy="1066800"/>
          </a:xfrm>
          <a:prstGeom prst="rect">
            <a:avLst/>
          </a:prstGeom>
          <a:solidFill>
            <a:schemeClr val="hlink">
              <a:alpha val="50195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r>
              <a:rPr lang="it-IT">
                <a:cs typeface="Times New Roman" charset="0"/>
              </a:rPr>
              <a:t>Per la protezione da gas e vapori</a:t>
            </a:r>
          </a:p>
        </p:txBody>
      </p:sp>
      <p:sp>
        <p:nvSpPr>
          <p:cNvPr id="104454" name="Line 12"/>
          <p:cNvSpPr>
            <a:spLocks noChangeShapeType="1"/>
          </p:cNvSpPr>
          <p:nvPr/>
        </p:nvSpPr>
        <p:spPr bwMode="auto">
          <a:xfrm>
            <a:off x="2514600" y="2133600"/>
            <a:ext cx="8382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4455" name="Rectangle 13"/>
          <p:cNvSpPr>
            <a:spLocks noChangeArrowheads="1"/>
          </p:cNvSpPr>
          <p:nvPr/>
        </p:nvSpPr>
        <p:spPr bwMode="auto">
          <a:xfrm>
            <a:off x="5410200" y="1524000"/>
            <a:ext cx="2133600" cy="12017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Facciali filtranti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Semimaschera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 Pieno facciale</a:t>
            </a:r>
          </a:p>
        </p:txBody>
      </p:sp>
      <p:sp>
        <p:nvSpPr>
          <p:cNvPr id="104456" name="Line 14"/>
          <p:cNvSpPr>
            <a:spLocks noChangeShapeType="1"/>
          </p:cNvSpPr>
          <p:nvPr/>
        </p:nvSpPr>
        <p:spPr bwMode="auto">
          <a:xfrm>
            <a:off x="4267200" y="2057400"/>
            <a:ext cx="9906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10445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86150"/>
            <a:ext cx="37338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8" name="Line 16"/>
          <p:cNvSpPr>
            <a:spLocks noChangeShapeType="1"/>
          </p:cNvSpPr>
          <p:nvPr/>
        </p:nvSpPr>
        <p:spPr bwMode="auto">
          <a:xfrm flipH="1">
            <a:off x="2438400" y="2362200"/>
            <a:ext cx="990600" cy="990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4459" name="Rectangle 17"/>
          <p:cNvSpPr>
            <a:spLocks noChangeArrowheads="1"/>
          </p:cNvSpPr>
          <p:nvPr/>
        </p:nvSpPr>
        <p:spPr bwMode="auto">
          <a:xfrm>
            <a:off x="4800600" y="3141663"/>
            <a:ext cx="3125788" cy="650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/>
              <a:t>Filtri (cartucce in grado di trattenere i gas ei vapori)</a:t>
            </a:r>
          </a:p>
        </p:txBody>
      </p:sp>
      <p:pic>
        <p:nvPicPr>
          <p:cNvPr id="10446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419600"/>
            <a:ext cx="4876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61" name="Line 19"/>
          <p:cNvSpPr>
            <a:spLocks noChangeShapeType="1"/>
          </p:cNvSpPr>
          <p:nvPr/>
        </p:nvSpPr>
        <p:spPr bwMode="auto">
          <a:xfrm>
            <a:off x="3962400" y="2286000"/>
            <a:ext cx="838200" cy="762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4462" name="Line 20"/>
          <p:cNvSpPr>
            <a:spLocks noChangeShapeType="1"/>
          </p:cNvSpPr>
          <p:nvPr/>
        </p:nvSpPr>
        <p:spPr bwMode="auto">
          <a:xfrm>
            <a:off x="5943600" y="3810000"/>
            <a:ext cx="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delle vie respiratorie</a:t>
            </a:r>
            <a:r>
              <a:rPr lang="it-IT" sz="2800" smtClean="0"/>
              <a:t> </a:t>
            </a:r>
            <a:br>
              <a:rPr lang="it-IT" sz="2800" smtClean="0"/>
            </a:br>
            <a:r>
              <a:rPr lang="it-IT" sz="2000" smtClean="0"/>
              <a:t>Tabella delle decisioni per l’utilizzo APVR</a:t>
            </a:r>
            <a:br>
              <a:rPr lang="it-IT" sz="2000" smtClean="0"/>
            </a:br>
            <a:endParaRPr lang="it-IT" sz="2000" smtClean="0"/>
          </a:p>
        </p:txBody>
      </p:sp>
      <p:sp>
        <p:nvSpPr>
          <p:cNvPr id="105475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5FC9780D-3B33-4A0A-9F8F-934440DE4A3A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75</a:t>
            </a:fld>
            <a:endParaRPr lang="de-DE" sz="1000">
              <a:solidFill>
                <a:schemeClr val="tx1"/>
              </a:solidFill>
            </a:endParaRPr>
          </a:p>
        </p:txBody>
      </p:sp>
      <p:pic>
        <p:nvPicPr>
          <p:cNvPr id="10547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4438"/>
            <a:ext cx="5791200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endParaRPr lang="it-IT" smtClean="0"/>
          </a:p>
        </p:txBody>
      </p:sp>
      <p:sp>
        <p:nvSpPr>
          <p:cNvPr id="111619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sz="1000">
                <a:solidFill>
                  <a:srgbClr val="FFFFFF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rgbClr val="FFFFFF"/>
                </a:solidFill>
              </a:rPr>
              <a:t> </a:t>
            </a:r>
            <a:fld id="{A17B177C-3A7D-43CA-AF73-FE35240C6CA3}" type="slidenum">
              <a:rPr lang="de-DE" sz="1000">
                <a:solidFill>
                  <a:srgbClr val="FFFFFF"/>
                </a:solidFill>
              </a:rPr>
              <a:pPr eaLnBrk="1" hangingPunct="1">
                <a:spcBef>
                  <a:spcPct val="50000"/>
                </a:spcBef>
                <a:buFontTx/>
                <a:buNone/>
              </a:pPr>
              <a:t>76</a:t>
            </a:fld>
            <a:endParaRPr lang="de-DE" sz="1000">
              <a:solidFill>
                <a:srgbClr val="FFFFFF"/>
              </a:solidFill>
            </a:endParaRPr>
          </a:p>
        </p:txBody>
      </p:sp>
      <p:sp>
        <p:nvSpPr>
          <p:cNvPr id="111620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sz="1000">
                <a:solidFill>
                  <a:srgbClr val="FFFFFF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rgbClr val="FFFFFF"/>
                </a:solidFill>
              </a:rPr>
              <a:t> </a:t>
            </a:r>
            <a:fld id="{C86B3A90-70BD-4CDD-A0A7-B51FA2A847C1}" type="slidenum">
              <a:rPr lang="de-DE" sz="1000">
                <a:solidFill>
                  <a:srgbClr val="FFFFFF"/>
                </a:solidFill>
              </a:rPr>
              <a:pPr eaLnBrk="1" hangingPunct="1">
                <a:spcBef>
                  <a:spcPct val="50000"/>
                </a:spcBef>
                <a:buFontTx/>
                <a:buNone/>
              </a:pPr>
              <a:t>76</a:t>
            </a:fld>
            <a:endParaRPr lang="de-DE" sz="1000">
              <a:solidFill>
                <a:srgbClr val="FFFFFF"/>
              </a:solidFill>
            </a:endParaRPr>
          </a:p>
        </p:txBody>
      </p:sp>
      <p:sp>
        <p:nvSpPr>
          <p:cNvPr id="111621" name="WordArt 6"/>
          <p:cNvSpPr>
            <a:spLocks noChangeAspect="1" noChangeArrowheads="1" noChangeShapeType="1" noTextEdit="1"/>
          </p:cNvSpPr>
          <p:nvPr/>
        </p:nvSpPr>
        <p:spPr bwMode="auto">
          <a:xfrm>
            <a:off x="776287" y="4797152"/>
            <a:ext cx="7612137" cy="7476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it-IT" sz="4000" b="1" kern="10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/>
              </a:rPr>
              <a:t>D.P.I per il capo</a:t>
            </a:r>
          </a:p>
        </p:txBody>
      </p:sp>
      <p:pic>
        <p:nvPicPr>
          <p:cNvPr id="111622" name="Picture 6" descr="http://tbn0.google.com/images?q=tbn:nHdujWU2GimM5M:http://www.tacconi-spa.it/pimages/PROTEZIONE%2520DEL%2520CAPO%2520-%2520UDITO_cat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12776"/>
            <a:ext cx="3816424" cy="3114095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per la protezione del capo</a:t>
            </a:r>
            <a:br>
              <a:rPr lang="it-IT" smtClean="0"/>
            </a:br>
            <a:r>
              <a:rPr lang="en-GB" sz="2000" smtClean="0">
                <a:solidFill>
                  <a:srgbClr val="F3F3F3"/>
                </a:solidFill>
              </a:rPr>
              <a:t>Attività dove sono necessari i DPI</a:t>
            </a:r>
            <a:endParaRPr lang="it-IT" sz="2000" smtClean="0">
              <a:solidFill>
                <a:srgbClr val="F3F3F3"/>
              </a:solidFill>
            </a:endParaRPr>
          </a:p>
        </p:txBody>
      </p:sp>
      <p:sp>
        <p:nvSpPr>
          <p:cNvPr id="112643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76A96ACB-C9E4-4F8A-A74E-3C4BE2E1E736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77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3733800" y="1981200"/>
            <a:ext cx="5105400" cy="434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Lavori edili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Lavori su ponti d’acciaio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Lavori in fossati, trincee, pozzi e gallerie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Lavori in terra e in roccia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Lavori in miniere sotterranee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Uso di estrattori di bulloni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Brillature mine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Lavori in ascensori, montacarichi, gru e </a:t>
            </a:r>
          </a:p>
          <a:p>
            <a:pPr>
              <a:defRPr/>
            </a:pPr>
            <a:r>
              <a:rPr lang="it-IT" sz="2000"/>
              <a:t>   nastri trasportatori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Lavori nei pressi di altiforni, acciaierie …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Lavori in forni industriali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Costruzioni navali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Smistamento ferroviario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Macelli</a:t>
            </a:r>
          </a:p>
          <a:p>
            <a:pPr algn="ctr">
              <a:spcBef>
                <a:spcPct val="50000"/>
              </a:spcBef>
              <a:buFontTx/>
              <a:buNone/>
              <a:defRPr/>
            </a:pPr>
            <a:endParaRPr lang="it-IT" sz="2000"/>
          </a:p>
          <a:p>
            <a:pPr>
              <a:defRPr/>
            </a:pPr>
            <a:endParaRPr lang="it-IT" sz="2000"/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3733800" y="1447800"/>
            <a:ext cx="512445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 dirty="0" err="1">
                <a:solidFill>
                  <a:srgbClr val="F3F3F3"/>
                </a:solidFill>
                <a:latin typeface="+mn-lt"/>
              </a:rPr>
              <a:t>Allegato</a:t>
            </a:r>
            <a:r>
              <a:rPr lang="en-GB" sz="2000" b="1" dirty="0">
                <a:solidFill>
                  <a:srgbClr val="F3F3F3"/>
                </a:solidFill>
                <a:latin typeface="+mn-lt"/>
              </a:rPr>
              <a:t> VIII </a:t>
            </a:r>
            <a:r>
              <a:rPr lang="en-GB" sz="2000" b="1" dirty="0" err="1">
                <a:solidFill>
                  <a:srgbClr val="F3F3F3"/>
                </a:solidFill>
                <a:latin typeface="+mn-lt"/>
              </a:rPr>
              <a:t>D.Lgs</a:t>
            </a:r>
            <a:r>
              <a:rPr lang="en-GB" sz="2000" b="1" dirty="0">
                <a:solidFill>
                  <a:srgbClr val="F3F3F3"/>
                </a:solidFill>
                <a:latin typeface="+mn-lt"/>
              </a:rPr>
              <a:t> 81/2008 </a:t>
            </a:r>
          </a:p>
        </p:txBody>
      </p:sp>
      <p:pic>
        <p:nvPicPr>
          <p:cNvPr id="112646" name="Picture 1031" descr="C:\Users\Amministrazione\Desktop\DPI\gru dpi\shutterstock_75043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788915"/>
            <a:ext cx="3048000" cy="2152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D.P.I. per la protezione del capo</a:t>
            </a:r>
            <a:br>
              <a:rPr lang="it-IT" smtClean="0"/>
            </a:br>
            <a:endParaRPr lang="it-IT" smtClean="0">
              <a:solidFill>
                <a:srgbClr val="F3F3F3"/>
              </a:solidFill>
            </a:endParaRPr>
          </a:p>
        </p:txBody>
      </p:sp>
      <p:sp>
        <p:nvSpPr>
          <p:cNvPr id="113667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C52A00CE-5141-4146-90F4-859D70A84A1A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78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038600" y="2209800"/>
            <a:ext cx="4572000" cy="4114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Caschi di protezione per l’industria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Copricapo leggero per proteggere il </a:t>
            </a:r>
          </a:p>
          <a:p>
            <a:pPr>
              <a:defRPr/>
            </a:pPr>
            <a:r>
              <a:rPr lang="it-IT" sz="2000"/>
              <a:t>   cuoio capelluto</a:t>
            </a:r>
          </a:p>
          <a:p>
            <a:pPr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Copricapo di protezione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038600" y="1676400"/>
            <a:ext cx="45720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 dirty="0" err="1">
                <a:solidFill>
                  <a:srgbClr val="F3F3F3"/>
                </a:solidFill>
                <a:latin typeface="+mn-lt"/>
              </a:rPr>
              <a:t>Allegato</a:t>
            </a:r>
            <a:r>
              <a:rPr lang="en-GB" sz="2000" b="1" dirty="0">
                <a:solidFill>
                  <a:srgbClr val="F3F3F3"/>
                </a:solidFill>
                <a:latin typeface="+mn-lt"/>
              </a:rPr>
              <a:t> VIII </a:t>
            </a:r>
            <a:r>
              <a:rPr lang="en-GB" sz="2000" b="1" dirty="0" err="1">
                <a:solidFill>
                  <a:srgbClr val="F3F3F3"/>
                </a:solidFill>
                <a:latin typeface="+mn-lt"/>
              </a:rPr>
              <a:t>D.Lgs</a:t>
            </a:r>
            <a:r>
              <a:rPr lang="en-GB" sz="2000" b="1" dirty="0">
                <a:solidFill>
                  <a:srgbClr val="F3F3F3"/>
                </a:solidFill>
                <a:latin typeface="+mn-lt"/>
              </a:rPr>
              <a:t> 81/2008 </a:t>
            </a:r>
          </a:p>
        </p:txBody>
      </p:sp>
      <p:sp>
        <p:nvSpPr>
          <p:cNvPr id="113670" name="Text Box 6"/>
          <p:cNvSpPr txBox="1">
            <a:spLocks noChangeArrowheads="1"/>
          </p:cNvSpPr>
          <p:nvPr/>
        </p:nvSpPr>
        <p:spPr bwMode="gray">
          <a:xfrm>
            <a:off x="304800" y="685800"/>
            <a:ext cx="4724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54000" rIns="90000" bIns="54000">
            <a:spAutoFit/>
          </a:bodyPr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000" b="1">
                <a:solidFill>
                  <a:schemeClr val="bg1"/>
                </a:solidFill>
              </a:rPr>
              <a:t>Elenco indicativo e non esauriente</a:t>
            </a:r>
          </a:p>
        </p:txBody>
      </p:sp>
      <p:pic>
        <p:nvPicPr>
          <p:cNvPr id="113671" name="Picture 1031" descr="C:\Users\Amministrazione\Desktop\DPI\shutterstock_607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643189"/>
            <a:ext cx="3252787" cy="2802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della testa</a:t>
            </a:r>
          </a:p>
        </p:txBody>
      </p:sp>
      <p:sp>
        <p:nvSpPr>
          <p:cNvPr id="114691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3F51D478-F85E-4414-938F-319B7A8F3061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79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114692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Requisiti fondamentali</a:t>
            </a:r>
          </a:p>
        </p:txBody>
      </p:sp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4114800" y="1676400"/>
            <a:ext cx="4343400" cy="4978400"/>
          </a:xfrm>
          <a:prstGeom prst="rect">
            <a:avLst/>
          </a:prstGeom>
          <a:solidFill>
            <a:schemeClr val="bg1"/>
          </a:soli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2000"/>
              <a:t> Essere progettati </a:t>
            </a:r>
          </a:p>
          <a:p>
            <a:pPr>
              <a:spcBef>
                <a:spcPct val="50000"/>
              </a:spcBef>
            </a:pPr>
            <a:r>
              <a:rPr lang="it-IT" sz="2000"/>
              <a:t>   ergonomicamente e  con livelli di </a:t>
            </a:r>
          </a:p>
          <a:p>
            <a:pPr>
              <a:spcBef>
                <a:spcPct val="50000"/>
              </a:spcBef>
            </a:pPr>
            <a:r>
              <a:rPr lang="it-IT" sz="2000"/>
              <a:t>   protezione elevati;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2000"/>
              <a:t> Non provocare rischi o disturbo </a:t>
            </a:r>
          </a:p>
          <a:p>
            <a:pPr>
              <a:spcBef>
                <a:spcPct val="50000"/>
              </a:spcBef>
            </a:pPr>
            <a:r>
              <a:rPr lang="it-IT" sz="2000"/>
              <a:t>   nelle  prevedibili condizioni di</a:t>
            </a:r>
          </a:p>
          <a:p>
            <a:pPr>
              <a:spcBef>
                <a:spcPct val="50000"/>
              </a:spcBef>
            </a:pPr>
            <a:r>
              <a:rPr lang="it-IT" sz="2000"/>
              <a:t>   impiego;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2000"/>
              <a:t> Essere indossati comodamente, </a:t>
            </a:r>
          </a:p>
          <a:p>
            <a:pPr>
              <a:spcBef>
                <a:spcPct val="50000"/>
              </a:spcBef>
            </a:pPr>
            <a:r>
              <a:rPr lang="it-IT" sz="2000"/>
              <a:t>  dotati di sistemi di regolazione;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2000"/>
              <a:t> Ostacolare il meno possibile i</a:t>
            </a:r>
          </a:p>
          <a:p>
            <a:pPr>
              <a:spcBef>
                <a:spcPct val="50000"/>
              </a:spcBef>
            </a:pPr>
            <a:r>
              <a:rPr lang="it-IT" sz="2000"/>
              <a:t>   movimenti e la percezione </a:t>
            </a:r>
          </a:p>
          <a:p>
            <a:pPr>
              <a:spcBef>
                <a:spcPct val="50000"/>
              </a:spcBef>
            </a:pPr>
            <a:r>
              <a:rPr lang="it-IT" sz="2000"/>
              <a:t>   sensoriale.</a:t>
            </a:r>
            <a:endParaRPr lang="it-IT" sz="2000">
              <a:solidFill>
                <a:srgbClr val="FFFFFF"/>
              </a:solidFill>
            </a:endParaRPr>
          </a:p>
        </p:txBody>
      </p:sp>
      <p:pic>
        <p:nvPicPr>
          <p:cNvPr id="114694" name="Picture 6" descr="shutterstock_64627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213100" cy="4819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" name="Rectangle 17"/>
          <p:cNvSpPr>
            <a:spLocks noChangeArrowheads="1"/>
          </p:cNvSpPr>
          <p:nvPr/>
        </p:nvSpPr>
        <p:spPr bwMode="auto">
          <a:xfrm>
            <a:off x="4114800" y="1295400"/>
            <a:ext cx="4343400" cy="406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it-IT" sz="2000" b="1">
                <a:solidFill>
                  <a:srgbClr val="F3F3F3"/>
                </a:solidFill>
              </a:rPr>
              <a:t>DEVONO: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Aspetti legislativi e normativi</a:t>
            </a:r>
            <a:br>
              <a:rPr lang="it-IT" smtClean="0"/>
            </a:br>
            <a:r>
              <a:rPr lang="it-IT" sz="2000" smtClean="0"/>
              <a:t>Adempimenti del datore di lavoro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43400" y="1828800"/>
            <a:ext cx="4419600" cy="4343400"/>
          </a:xfrm>
          <a:solidFill>
            <a:schemeClr val="bg1"/>
          </a:solidFill>
          <a:ln w="19050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sz="2000" b="0" smtClean="0">
                <a:solidFill>
                  <a:srgbClr val="004986"/>
                </a:solidFill>
              </a:rPr>
              <a:t>Destina ogni D.P.I ad uso personale</a:t>
            </a:r>
          </a:p>
          <a:p>
            <a:r>
              <a:rPr lang="it-IT" sz="2000" b="0" smtClean="0">
                <a:solidFill>
                  <a:srgbClr val="004986"/>
                </a:solidFill>
              </a:rPr>
              <a:t>Provvede che il D.P.I sia utilizzato solo per gli usi previsti</a:t>
            </a:r>
          </a:p>
          <a:p>
            <a:r>
              <a:rPr lang="it-IT" sz="2000" b="0" smtClean="0">
                <a:solidFill>
                  <a:srgbClr val="004986"/>
                </a:solidFill>
              </a:rPr>
              <a:t>Assicura una formazione/informazione adeguata al lavoratore sull’utilizzo dei D.P.I</a:t>
            </a:r>
          </a:p>
          <a:p>
            <a:r>
              <a:rPr lang="it-IT" sz="2000" b="0" smtClean="0">
                <a:solidFill>
                  <a:srgbClr val="004986"/>
                </a:solidFill>
              </a:rPr>
              <a:t>Organizza uno specifico addestramento se necessario</a:t>
            </a:r>
          </a:p>
          <a:p>
            <a:r>
              <a:rPr lang="it-IT" sz="2000" b="0" smtClean="0">
                <a:solidFill>
                  <a:srgbClr val="004986"/>
                </a:solidFill>
              </a:rPr>
              <a:t>Fornisce istruzioni comprensibili per il lavoratore</a:t>
            </a:r>
            <a:endParaRPr lang="it-IT" sz="2000" smtClean="0"/>
          </a:p>
        </p:txBody>
      </p: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1514475" y="1395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gray">
          <a:xfrm>
            <a:off x="4286250" y="1428750"/>
            <a:ext cx="4429125" cy="4286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 dirty="0" err="1">
                <a:solidFill>
                  <a:srgbClr val="F3F3F3"/>
                </a:solidFill>
                <a:latin typeface="+mn-lt"/>
              </a:rPr>
              <a:t>D.Lgs</a:t>
            </a:r>
            <a:r>
              <a:rPr lang="en-GB" sz="2000" b="1" dirty="0">
                <a:solidFill>
                  <a:srgbClr val="F3F3F3"/>
                </a:solidFill>
                <a:latin typeface="+mn-lt"/>
              </a:rPr>
              <a:t> 81/2008 Art. 77</a:t>
            </a: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23528" y="2217505"/>
            <a:ext cx="3744416" cy="3299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EEF1F7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rgbClr val="DDDDDD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 capo</a:t>
            </a:r>
          </a:p>
        </p:txBody>
      </p:sp>
      <p:sp>
        <p:nvSpPr>
          <p:cNvPr id="115715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C3067988-A5F3-4D4F-B219-00DCC9DB7635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80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115716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Prevenzione dei rischi</a:t>
            </a:r>
          </a:p>
        </p:txBody>
      </p:sp>
      <p:sp>
        <p:nvSpPr>
          <p:cNvPr id="115717" name="Rectangle 6"/>
          <p:cNvSpPr>
            <a:spLocks noChangeArrowheads="1"/>
          </p:cNvSpPr>
          <p:nvPr/>
        </p:nvSpPr>
        <p:spPr bwMode="auto">
          <a:xfrm>
            <a:off x="4214813" y="1928813"/>
            <a:ext cx="4419600" cy="4554537"/>
          </a:xfrm>
          <a:prstGeom prst="rect">
            <a:avLst/>
          </a:prstGeom>
          <a:solidFill>
            <a:schemeClr val="bg1"/>
          </a:soli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2000"/>
              <a:t> Lesione per effetto di </a:t>
            </a:r>
            <a:r>
              <a:rPr lang="it-IT" sz="2000" b="1"/>
              <a:t>caduta gravi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2000"/>
              <a:t> Lesione per effetto di </a:t>
            </a:r>
            <a:r>
              <a:rPr lang="it-IT" sz="2000" b="1"/>
              <a:t>cadute </a:t>
            </a:r>
          </a:p>
          <a:p>
            <a:pPr>
              <a:spcBef>
                <a:spcPct val="50000"/>
              </a:spcBef>
            </a:pPr>
            <a:r>
              <a:rPr lang="it-IT" sz="2000" b="1"/>
              <a:t>   accidentali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2000"/>
              <a:t> Lesioni per effetto di </a:t>
            </a:r>
            <a:r>
              <a:rPr lang="it-IT" sz="2000" b="1"/>
              <a:t>elementi </a:t>
            </a:r>
          </a:p>
          <a:p>
            <a:pPr>
              <a:spcBef>
                <a:spcPct val="50000"/>
              </a:spcBef>
            </a:pPr>
            <a:r>
              <a:rPr lang="it-IT" sz="2000" b="1"/>
              <a:t>   taglienti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2000"/>
              <a:t> Lesioni per contatto con parti </a:t>
            </a:r>
            <a:r>
              <a:rPr lang="it-IT" sz="2000" b="1"/>
              <a:t>calde </a:t>
            </a:r>
          </a:p>
          <a:p>
            <a:pPr>
              <a:spcBef>
                <a:spcPct val="50000"/>
              </a:spcBef>
            </a:pPr>
            <a:r>
              <a:rPr lang="it-IT" sz="2000" b="1"/>
              <a:t>   o fredde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2000" b="1"/>
              <a:t> D</a:t>
            </a:r>
            <a:r>
              <a:rPr lang="it-IT" sz="2000"/>
              <a:t>i </a:t>
            </a:r>
            <a:r>
              <a:rPr lang="it-IT" sz="2000" b="1"/>
              <a:t>folgorazione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2000"/>
              <a:t> </a:t>
            </a:r>
            <a:r>
              <a:rPr lang="it-IT" sz="2000" b="1"/>
              <a:t>Di</a:t>
            </a:r>
            <a:r>
              <a:rPr lang="it-IT" sz="2000"/>
              <a:t> </a:t>
            </a:r>
            <a:r>
              <a:rPr lang="it-IT" sz="2000" b="1"/>
              <a:t>schiacciamento per </a:t>
            </a:r>
          </a:p>
          <a:p>
            <a:pPr>
              <a:spcBef>
                <a:spcPct val="50000"/>
              </a:spcBef>
            </a:pPr>
            <a:r>
              <a:rPr lang="it-IT" sz="2000" b="1"/>
              <a:t>   intrappolamento</a:t>
            </a:r>
            <a:endParaRPr lang="it-IT" sz="2000"/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214813" y="1428750"/>
            <a:ext cx="44196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>
                <a:solidFill>
                  <a:srgbClr val="F3F3F3"/>
                </a:solidFill>
                <a:latin typeface="+mn-lt"/>
              </a:rPr>
              <a:t>RISCHIO DI:</a:t>
            </a:r>
          </a:p>
        </p:txBody>
      </p:sp>
      <p:pic>
        <p:nvPicPr>
          <p:cNvPr id="115719" name="Picture 7" descr="B1WRK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2971800" cy="419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della testa</a:t>
            </a:r>
          </a:p>
        </p:txBody>
      </p:sp>
      <p:sp>
        <p:nvSpPr>
          <p:cNvPr id="116739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5B9DEF22-EB7C-48A4-A8C4-F2E9492AD3C2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81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116740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Prevenzione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2667000" y="1676400"/>
            <a:ext cx="46482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801688">
              <a:buFontTx/>
              <a:buNone/>
              <a:defRPr/>
            </a:pPr>
            <a:r>
              <a:rPr lang="en-GB" sz="2000" b="1">
                <a:solidFill>
                  <a:srgbClr val="F3F3F3"/>
                </a:solidFill>
              </a:rPr>
              <a:t>D.P.I</a:t>
            </a:r>
          </a:p>
        </p:txBody>
      </p:sp>
      <p:sp>
        <p:nvSpPr>
          <p:cNvPr id="116742" name="Line 7"/>
          <p:cNvSpPr>
            <a:spLocks noChangeShapeType="1"/>
          </p:cNvSpPr>
          <p:nvPr/>
        </p:nvSpPr>
        <p:spPr bwMode="auto">
          <a:xfrm flipH="1">
            <a:off x="2438400" y="2286000"/>
            <a:ext cx="1447800" cy="11430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it-IT"/>
          </a:p>
        </p:txBody>
      </p:sp>
      <p:sp>
        <p:nvSpPr>
          <p:cNvPr id="116743" name="Rectangle 8"/>
          <p:cNvSpPr>
            <a:spLocks noChangeArrowheads="1"/>
          </p:cNvSpPr>
          <p:nvPr/>
        </p:nvSpPr>
        <p:spPr bwMode="auto">
          <a:xfrm>
            <a:off x="375419" y="3573016"/>
            <a:ext cx="3692525" cy="406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sz="2000"/>
              <a:t>Elmetto copricapo per industria</a:t>
            </a:r>
          </a:p>
        </p:txBody>
      </p:sp>
      <p:sp>
        <p:nvSpPr>
          <p:cNvPr id="116744" name="Line 9"/>
          <p:cNvSpPr>
            <a:spLocks noChangeShapeType="1"/>
          </p:cNvSpPr>
          <p:nvPr/>
        </p:nvSpPr>
        <p:spPr bwMode="auto">
          <a:xfrm>
            <a:off x="4800600" y="2286000"/>
            <a:ext cx="0" cy="19050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it-IT"/>
          </a:p>
        </p:txBody>
      </p:sp>
      <p:sp>
        <p:nvSpPr>
          <p:cNvPr id="116745" name="Rectangle 10"/>
          <p:cNvSpPr>
            <a:spLocks noChangeArrowheads="1"/>
          </p:cNvSpPr>
          <p:nvPr/>
        </p:nvSpPr>
        <p:spPr bwMode="auto">
          <a:xfrm>
            <a:off x="2667000" y="4313238"/>
            <a:ext cx="3657600" cy="711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sz="2000"/>
              <a:t>Elmetto copricapo antiurto per industria</a:t>
            </a:r>
          </a:p>
        </p:txBody>
      </p:sp>
      <p:sp>
        <p:nvSpPr>
          <p:cNvPr id="116746" name="Line 11"/>
          <p:cNvSpPr>
            <a:spLocks noChangeShapeType="1"/>
          </p:cNvSpPr>
          <p:nvPr/>
        </p:nvSpPr>
        <p:spPr bwMode="auto">
          <a:xfrm>
            <a:off x="6248400" y="2286000"/>
            <a:ext cx="1752600" cy="14478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it-IT"/>
          </a:p>
        </p:txBody>
      </p:sp>
      <p:sp>
        <p:nvSpPr>
          <p:cNvPr id="116747" name="Rectangle 12"/>
          <p:cNvSpPr>
            <a:spLocks noChangeArrowheads="1"/>
          </p:cNvSpPr>
          <p:nvPr/>
        </p:nvSpPr>
        <p:spPr bwMode="auto">
          <a:xfrm>
            <a:off x="6781800" y="3759200"/>
            <a:ext cx="2066925" cy="406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 sz="2000"/>
              <a:t>cuffie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della testa</a:t>
            </a:r>
          </a:p>
        </p:txBody>
      </p:sp>
      <p:sp>
        <p:nvSpPr>
          <p:cNvPr id="117763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593A6B68-2EE4-4E73-AEC3-796678C6148C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82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117764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Modelli di elmetti semplici</a:t>
            </a:r>
          </a:p>
        </p:txBody>
      </p:sp>
      <p:pic>
        <p:nvPicPr>
          <p:cNvPr id="11776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000250"/>
            <a:ext cx="1928812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76400"/>
            <a:ext cx="131445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7" name="Line 14"/>
          <p:cNvSpPr>
            <a:spLocks noChangeShapeType="1"/>
          </p:cNvSpPr>
          <p:nvPr/>
        </p:nvSpPr>
        <p:spPr bwMode="auto">
          <a:xfrm>
            <a:off x="2428875" y="3429000"/>
            <a:ext cx="0" cy="914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17768" name="Line 15"/>
          <p:cNvSpPr>
            <a:spLocks noChangeShapeType="1"/>
          </p:cNvSpPr>
          <p:nvPr/>
        </p:nvSpPr>
        <p:spPr bwMode="auto">
          <a:xfrm>
            <a:off x="5867400" y="2819400"/>
            <a:ext cx="0" cy="1143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17769" name="Rectangle 16"/>
          <p:cNvSpPr>
            <a:spLocks noChangeArrowheads="1"/>
          </p:cNvSpPr>
          <p:nvPr/>
        </p:nvSpPr>
        <p:spPr bwMode="auto">
          <a:xfrm>
            <a:off x="1357313" y="4929188"/>
            <a:ext cx="2390775" cy="37623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>
                <a:solidFill>
                  <a:srgbClr val="FFFFFF"/>
                </a:solidFill>
              </a:rPr>
              <a:t>Elmetto per l’industria</a:t>
            </a:r>
          </a:p>
        </p:txBody>
      </p:sp>
      <p:sp>
        <p:nvSpPr>
          <p:cNvPr id="117770" name="Rectangle 17"/>
          <p:cNvSpPr>
            <a:spLocks noChangeArrowheads="1"/>
          </p:cNvSpPr>
          <p:nvPr/>
        </p:nvSpPr>
        <p:spPr bwMode="auto">
          <a:xfrm>
            <a:off x="5257800" y="3962400"/>
            <a:ext cx="2314575" cy="37623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it-IT">
                <a:solidFill>
                  <a:srgbClr val="FFFFFF"/>
                </a:solidFill>
              </a:rPr>
              <a:t>Elmetto da boscaiolo</a:t>
            </a:r>
          </a:p>
        </p:txBody>
      </p:sp>
      <p:pic>
        <p:nvPicPr>
          <p:cNvPr id="117771" name="Picture 11" descr="E:\Archivio Immagini per Categoria\DPI\shutterstock_66880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714500"/>
            <a:ext cx="178593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2" name="Picture 12" descr="C:\Documents and Settings\giovanni\Desktop\imm dpi\elmetto S1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071688"/>
            <a:ext cx="187325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della testa</a:t>
            </a:r>
          </a:p>
        </p:txBody>
      </p:sp>
      <p:sp>
        <p:nvSpPr>
          <p:cNvPr id="118787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65FCCDC2-6956-4395-8589-11DA2C159946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83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118788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Gli elmetti di protezione complessi</a:t>
            </a:r>
          </a:p>
        </p:txBody>
      </p:sp>
      <p:sp>
        <p:nvSpPr>
          <p:cNvPr id="118789" name="Rectangle 11"/>
          <p:cNvSpPr>
            <a:spLocks noChangeArrowheads="1"/>
          </p:cNvSpPr>
          <p:nvPr/>
        </p:nvSpPr>
        <p:spPr bwMode="auto">
          <a:xfrm>
            <a:off x="4800600" y="2057400"/>
            <a:ext cx="3733800" cy="405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2000">
                <a:solidFill>
                  <a:schemeClr val="accent1"/>
                </a:solidFill>
              </a:rPr>
              <a:t> Elmetti di protezione per</a:t>
            </a:r>
          </a:p>
          <a:p>
            <a:pPr>
              <a:spcBef>
                <a:spcPct val="50000"/>
              </a:spcBef>
            </a:pPr>
            <a:r>
              <a:rPr lang="it-IT" sz="2000">
                <a:solidFill>
                  <a:schemeClr val="accent1"/>
                </a:solidFill>
              </a:rPr>
              <a:t>   l’agricoltura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2000">
                <a:solidFill>
                  <a:schemeClr val="accent1"/>
                </a:solidFill>
              </a:rPr>
              <a:t> Elmetti per lavorazione con</a:t>
            </a:r>
          </a:p>
          <a:p>
            <a:pPr>
              <a:spcBef>
                <a:spcPct val="50000"/>
              </a:spcBef>
            </a:pPr>
            <a:r>
              <a:rPr lang="it-IT" sz="2000">
                <a:solidFill>
                  <a:schemeClr val="accent1"/>
                </a:solidFill>
              </a:rPr>
              <a:t>  pistola sparachiodi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2000">
                <a:solidFill>
                  <a:schemeClr val="accent1"/>
                </a:solidFill>
              </a:rPr>
              <a:t> Elmetti per lavorazioni </a:t>
            </a:r>
          </a:p>
          <a:p>
            <a:pPr>
              <a:spcBef>
                <a:spcPct val="50000"/>
              </a:spcBef>
            </a:pPr>
            <a:r>
              <a:rPr lang="it-IT" sz="2000">
                <a:solidFill>
                  <a:schemeClr val="accent1"/>
                </a:solidFill>
              </a:rPr>
              <a:t>   speciali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2000">
                <a:solidFill>
                  <a:schemeClr val="accent1"/>
                </a:solidFill>
              </a:rPr>
              <a:t> Elmetti per lavorazioni con</a:t>
            </a:r>
          </a:p>
          <a:p>
            <a:pPr>
              <a:spcBef>
                <a:spcPct val="50000"/>
              </a:spcBef>
            </a:pPr>
            <a:r>
              <a:rPr lang="it-IT" sz="2000">
                <a:solidFill>
                  <a:schemeClr val="accent1"/>
                </a:solidFill>
              </a:rPr>
              <a:t>  temperatura elevata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2000">
                <a:solidFill>
                  <a:schemeClr val="accent1"/>
                </a:solidFill>
              </a:rPr>
              <a:t>Elmetti per vigili del fuoco</a:t>
            </a:r>
          </a:p>
        </p:txBody>
      </p:sp>
      <p:pic>
        <p:nvPicPr>
          <p:cNvPr id="118790" name="Picture 7" descr="FIREFG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436721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1" name="Rectangle 17"/>
          <p:cNvSpPr>
            <a:spLocks noChangeArrowheads="1"/>
          </p:cNvSpPr>
          <p:nvPr/>
        </p:nvSpPr>
        <p:spPr bwMode="auto">
          <a:xfrm>
            <a:off x="4800600" y="1664464"/>
            <a:ext cx="3733800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endParaRPr lang="it-IT" sz="2000" b="1">
              <a:solidFill>
                <a:srgbClr val="F3F3F3"/>
              </a:solidFill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endParaRPr lang="it-IT" smtClean="0"/>
          </a:p>
        </p:txBody>
      </p:sp>
      <p:sp>
        <p:nvSpPr>
          <p:cNvPr id="119811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79CD5BE9-0209-4D05-8AAC-B5CC266D7F0B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84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119812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endParaRPr lang="it-IT" sz="2000" smtClean="0">
              <a:solidFill>
                <a:srgbClr val="FFFFFF"/>
              </a:solidFill>
            </a:endParaRPr>
          </a:p>
        </p:txBody>
      </p:sp>
      <p:sp>
        <p:nvSpPr>
          <p:cNvPr id="119813" name="WordArt 6"/>
          <p:cNvSpPr>
            <a:spLocks noChangeAspect="1" noChangeArrowheads="1" noChangeShapeType="1" noTextEdit="1"/>
          </p:cNvSpPr>
          <p:nvPr/>
        </p:nvSpPr>
        <p:spPr bwMode="auto">
          <a:xfrm>
            <a:off x="704279" y="5373216"/>
            <a:ext cx="7900169" cy="6035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it-IT" sz="4000" b="1" kern="10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/>
              </a:rPr>
              <a:t>D.P.I caduta dall'alto</a:t>
            </a:r>
          </a:p>
        </p:txBody>
      </p:sp>
      <p:pic>
        <p:nvPicPr>
          <p:cNvPr id="119814" name="Picture 6" descr="E:\Archivio Immagini per Categoria\Cadute dall'alto\Manifesti Cadute\BEL 695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428750"/>
            <a:ext cx="2082800" cy="3357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per la caduta dall’alto</a:t>
            </a:r>
          </a:p>
        </p:txBody>
      </p:sp>
      <p:sp>
        <p:nvSpPr>
          <p:cNvPr id="120835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81766DA0-7ECD-4509-BD66-459243994DB9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85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120836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endParaRPr lang="it-IT" sz="2000" smtClean="0">
              <a:solidFill>
                <a:srgbClr val="FFFFFF"/>
              </a:solidFill>
            </a:endParaRPr>
          </a:p>
        </p:txBody>
      </p:sp>
      <p:sp>
        <p:nvSpPr>
          <p:cNvPr id="120837" name="Rectangle 11"/>
          <p:cNvSpPr>
            <a:spLocks noChangeAspect="1" noChangeArrowheads="1"/>
          </p:cNvSpPr>
          <p:nvPr/>
        </p:nvSpPr>
        <p:spPr bwMode="auto">
          <a:xfrm>
            <a:off x="4648200" y="2286000"/>
            <a:ext cx="3886200" cy="3286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buFontTx/>
              <a:buNone/>
            </a:pPr>
            <a:r>
              <a:rPr lang="it-IT" sz="2000">
                <a:solidFill>
                  <a:srgbClr val="003399"/>
                </a:solidFill>
              </a:rPr>
              <a:t>I DPI anticaduta hanno il compito di arrestare l’eventuale caduta di una persona provocando minor danni possibili.</a:t>
            </a:r>
          </a:p>
        </p:txBody>
      </p:sp>
      <p:pic>
        <p:nvPicPr>
          <p:cNvPr id="1208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60848"/>
            <a:ext cx="3810000" cy="3472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648200" y="1828800"/>
            <a:ext cx="3886200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endParaRPr lang="en-GB" sz="2000" b="1">
              <a:solidFill>
                <a:srgbClr val="F3F3F3"/>
              </a:solidFill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per la caduta dall’alto</a:t>
            </a:r>
          </a:p>
        </p:txBody>
      </p:sp>
      <p:sp>
        <p:nvSpPr>
          <p:cNvPr id="121859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4ED946A3-D090-443E-B214-F4322066FADC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86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121860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endParaRPr lang="it-IT" sz="2000" smtClean="0">
              <a:solidFill>
                <a:srgbClr val="FFFFFF"/>
              </a:solidFill>
            </a:endParaRPr>
          </a:p>
        </p:txBody>
      </p:sp>
      <p:sp>
        <p:nvSpPr>
          <p:cNvPr id="121861" name="Rectangle 11"/>
          <p:cNvSpPr>
            <a:spLocks noChangeAspect="1" noChangeArrowheads="1"/>
          </p:cNvSpPr>
          <p:nvPr/>
        </p:nvSpPr>
        <p:spPr bwMode="auto">
          <a:xfrm>
            <a:off x="3962400" y="1981200"/>
            <a:ext cx="4084638" cy="2779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>
              <a:buFontTx/>
              <a:buNone/>
            </a:pPr>
            <a:r>
              <a:rPr lang="it-IT" sz="2000">
                <a:solidFill>
                  <a:srgbClr val="003399"/>
                </a:solidFill>
              </a:rPr>
              <a:t>La scelta circa l’impiego di una specifica tipologia di DPI non è univoca, ma può variare in funzione del piano di montaggio e smontaggio o delle caratteristiche del progetto del ponteggio o della sua tipologia.</a:t>
            </a:r>
          </a:p>
        </p:txBody>
      </p:sp>
      <p:pic>
        <p:nvPicPr>
          <p:cNvPr id="121862" name="Picture 12" descr="ABC-fall-arres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62472"/>
            <a:ext cx="23526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3962400" y="1600200"/>
            <a:ext cx="4038600" cy="358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endParaRPr lang="en-GB" sz="2000" b="1">
              <a:solidFill>
                <a:srgbClr val="F3F3F3"/>
              </a:solidFill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per la caduta dall’alto</a:t>
            </a:r>
          </a:p>
        </p:txBody>
      </p:sp>
      <p:sp>
        <p:nvSpPr>
          <p:cNvPr id="122883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1845027D-B971-4494-8033-44BCAE41D009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87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122884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Tipologie di sistemi anticaduta</a:t>
            </a:r>
          </a:p>
        </p:txBody>
      </p:sp>
      <p:sp>
        <p:nvSpPr>
          <p:cNvPr id="216069" name="Rectangle 11"/>
          <p:cNvSpPr>
            <a:spLocks noChangeArrowheads="1"/>
          </p:cNvSpPr>
          <p:nvPr/>
        </p:nvSpPr>
        <p:spPr bwMode="auto">
          <a:xfrm>
            <a:off x="3962400" y="1905000"/>
            <a:ext cx="4876800" cy="426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buFontTx/>
              <a:buNone/>
              <a:defRPr/>
            </a:pPr>
            <a:endParaRPr lang="it-IT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just">
              <a:buFontTx/>
              <a:buNone/>
              <a:defRPr/>
            </a:pPr>
            <a:r>
              <a:rPr lang="it-IT" sz="2000">
                <a:solidFill>
                  <a:srgbClr val="003399"/>
                </a:solidFill>
              </a:rPr>
              <a:t>Le tipologie di sistemi anticaduta che possono essere utilizzate  con successo nel montaggio / smontaggio sono due:</a:t>
            </a:r>
          </a:p>
          <a:p>
            <a:pPr algn="just">
              <a:defRPr/>
            </a:pPr>
            <a:endParaRPr lang="it-IT" sz="2000">
              <a:solidFill>
                <a:srgbClr val="003399"/>
              </a:solidFill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  <a:defRPr/>
            </a:pPr>
            <a:r>
              <a:rPr lang="it-IT" sz="2000">
                <a:solidFill>
                  <a:srgbClr val="003399"/>
                </a:solidFill>
              </a:rPr>
              <a:t> Sistema di arresto di caduta </a:t>
            </a:r>
          </a:p>
          <a:p>
            <a:pPr>
              <a:buClr>
                <a:schemeClr val="folHlink"/>
              </a:buClr>
              <a:defRPr/>
            </a:pPr>
            <a:r>
              <a:rPr lang="it-IT" sz="2000">
                <a:solidFill>
                  <a:srgbClr val="003399"/>
                </a:solidFill>
              </a:rPr>
              <a:t>   comprendente un dispositivo di </a:t>
            </a:r>
          </a:p>
          <a:p>
            <a:pPr>
              <a:buClr>
                <a:schemeClr val="folHlink"/>
              </a:buClr>
              <a:defRPr/>
            </a:pPr>
            <a:r>
              <a:rPr lang="it-IT" sz="2000">
                <a:solidFill>
                  <a:srgbClr val="003399"/>
                </a:solidFill>
              </a:rPr>
              <a:t>   protezione anticaduta di tipo retrattile</a:t>
            </a:r>
          </a:p>
          <a:p>
            <a:pPr>
              <a:buClr>
                <a:schemeClr val="folHlink"/>
              </a:buClr>
              <a:defRPr/>
            </a:pPr>
            <a:r>
              <a:rPr lang="it-IT" sz="2000">
                <a:solidFill>
                  <a:srgbClr val="003399"/>
                </a:solidFill>
              </a:rPr>
              <a:t>    collegato a parti di ponteggio;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  <a:defRPr/>
            </a:pPr>
            <a:endParaRPr lang="it-IT" sz="2000">
              <a:solidFill>
                <a:srgbClr val="003399"/>
              </a:solidFill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  <a:defRPr/>
            </a:pPr>
            <a:r>
              <a:rPr lang="it-IT" sz="2000">
                <a:solidFill>
                  <a:srgbClr val="003399"/>
                </a:solidFill>
              </a:rPr>
              <a:t>  Sistema di arresto di caduta </a:t>
            </a:r>
          </a:p>
          <a:p>
            <a:pPr>
              <a:buClr>
                <a:schemeClr val="folHlink"/>
              </a:buClr>
              <a:defRPr/>
            </a:pPr>
            <a:r>
              <a:rPr lang="it-IT" sz="2000">
                <a:solidFill>
                  <a:srgbClr val="003399"/>
                </a:solidFill>
              </a:rPr>
              <a:t>    comprendente un dispositivo di </a:t>
            </a:r>
          </a:p>
          <a:p>
            <a:pPr>
              <a:buClr>
                <a:schemeClr val="folHlink"/>
              </a:buClr>
              <a:defRPr/>
            </a:pPr>
            <a:r>
              <a:rPr lang="it-IT" sz="2000">
                <a:solidFill>
                  <a:srgbClr val="003399"/>
                </a:solidFill>
              </a:rPr>
              <a:t>    protezione anticaduta </a:t>
            </a:r>
          </a:p>
          <a:p>
            <a:pPr>
              <a:buClr>
                <a:schemeClr val="folHlink"/>
              </a:buClr>
              <a:defRPr/>
            </a:pPr>
            <a:r>
              <a:rPr lang="it-IT" sz="2000">
                <a:solidFill>
                  <a:srgbClr val="003399"/>
                </a:solidFill>
              </a:rPr>
              <a:t>    (retrattile)collegato ad una linea di </a:t>
            </a:r>
          </a:p>
          <a:p>
            <a:pPr>
              <a:buClr>
                <a:schemeClr val="folHlink"/>
              </a:buClr>
              <a:defRPr/>
            </a:pPr>
            <a:r>
              <a:rPr lang="it-IT" sz="2000">
                <a:solidFill>
                  <a:srgbClr val="003399"/>
                </a:solidFill>
              </a:rPr>
              <a:t>    ancoraggio orizzontale.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>
              <a:solidFill>
                <a:srgbClr val="003399"/>
              </a:solidFill>
            </a:endParaRPr>
          </a:p>
        </p:txBody>
      </p:sp>
      <p:pic>
        <p:nvPicPr>
          <p:cNvPr id="122886" name="Picture 12" descr="DPI anticaduta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3505200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3962400" y="1447800"/>
            <a:ext cx="4876800" cy="4349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endParaRPr lang="en-GB" sz="2000" b="1">
              <a:solidFill>
                <a:srgbClr val="F3F3F3"/>
              </a:solidFill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I D.P.I per la caduta dall’alto</a:t>
            </a:r>
          </a:p>
        </p:txBody>
      </p:sp>
      <p:sp>
        <p:nvSpPr>
          <p:cNvPr id="123907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687A9E7E-2778-49FA-96C9-582F22F0F384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88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123908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Tipologie di sistemi anticaduta</a:t>
            </a:r>
          </a:p>
        </p:txBody>
      </p:sp>
      <p:sp>
        <p:nvSpPr>
          <p:cNvPr id="123909" name="Rectangle 11"/>
          <p:cNvSpPr>
            <a:spLocks noChangeArrowheads="1"/>
          </p:cNvSpPr>
          <p:nvPr/>
        </p:nvSpPr>
        <p:spPr bwMode="auto">
          <a:xfrm>
            <a:off x="4038600" y="1981200"/>
            <a:ext cx="44958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buFontTx/>
              <a:buNone/>
            </a:pPr>
            <a:r>
              <a:rPr lang="it-IT" sz="2000">
                <a:solidFill>
                  <a:srgbClr val="003399"/>
                </a:solidFill>
              </a:rPr>
              <a:t>La fune di trattenuta deve essere assicurata, direttamente o mediante anello scorrevole lungo una fune appositamente tesa, a parti stabili delle opere fisse o provvisionali. La fune e tutti gli elementi costituenti la cintura devono avere sezioni tali da resistere alle sollecitazioni derivanti da un'eventuale caduta del lavoratore.</a:t>
            </a:r>
          </a:p>
          <a:p>
            <a:pPr>
              <a:buFontTx/>
              <a:buNone/>
            </a:pPr>
            <a:r>
              <a:rPr lang="it-IT" sz="2000">
                <a:solidFill>
                  <a:srgbClr val="003399"/>
                </a:solidFill>
              </a:rPr>
              <a:t>La lunghezza della fune di trattenuta deve essere tale da limitare la caduta a non oltre mt.1,50.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038600" y="1600200"/>
            <a:ext cx="4495800" cy="358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>
                <a:solidFill>
                  <a:srgbClr val="F3F3F3"/>
                </a:solidFill>
                <a:latin typeface="+mn-lt"/>
              </a:rPr>
              <a:t>CINTURA DI SICUREZZA</a:t>
            </a:r>
          </a:p>
        </p:txBody>
      </p:sp>
      <p:pic>
        <p:nvPicPr>
          <p:cNvPr id="123911" name="Picture 11" descr="DPI anticaduta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3124200" cy="32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ea typeface="ＭＳ Ｐゴシック" pitchFamily="34" charset="-128"/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fld id="{A5860BEA-F494-4255-9B39-47838377320A}" type="slidenum">
              <a:rPr lang="de-DE" sz="1000">
                <a:solidFill>
                  <a:schemeClr val="tx1"/>
                </a:solidFill>
                <a:ea typeface="ＭＳ Ｐゴシック" pitchFamily="34" charset="-128"/>
              </a:rPr>
              <a:pPr eaLnBrk="1" hangingPunct="1">
                <a:buFontTx/>
                <a:buNone/>
              </a:pPr>
              <a:t>89</a:t>
            </a:fld>
            <a:endParaRPr lang="de-DE" sz="100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28003" name="WordArt 6"/>
          <p:cNvSpPr>
            <a:spLocks noChangeArrowheads="1" noChangeShapeType="1" noTextEdit="1"/>
          </p:cNvSpPr>
          <p:nvPr/>
        </p:nvSpPr>
        <p:spPr bwMode="auto">
          <a:xfrm>
            <a:off x="659259" y="5157192"/>
            <a:ext cx="7945189" cy="6820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it-IT" sz="4000" b="1" kern="10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/>
              </a:rPr>
              <a:t>Manutenzione DPI</a:t>
            </a:r>
          </a:p>
        </p:txBody>
      </p:sp>
      <p:pic>
        <p:nvPicPr>
          <p:cNvPr id="128004" name="Picture 4" descr="C:\Documents and Settings\giovanni\Desktop\imm dpi\manutenz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1114577"/>
            <a:ext cx="2986804" cy="3754583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it-IT" smtClean="0"/>
              <a:t>Aspetti legislativi e normativi</a:t>
            </a:r>
            <a:br>
              <a:rPr lang="it-IT" smtClean="0"/>
            </a:br>
            <a:r>
              <a:rPr lang="it-IT" sz="2000" smtClean="0"/>
              <a:t>Addestramento per l’uso corretto dei DPI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495800" y="2133600"/>
            <a:ext cx="4038600" cy="3810000"/>
          </a:xfrm>
          <a:solidFill>
            <a:schemeClr val="bg1"/>
          </a:solidFill>
          <a:ln w="19050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endParaRPr lang="it-IT" sz="2000" b="0" smtClean="0">
              <a:solidFill>
                <a:srgbClr val="004986"/>
              </a:solidFill>
            </a:endParaRPr>
          </a:p>
          <a:p>
            <a:r>
              <a:rPr lang="it-IT" sz="2000" b="0" smtClean="0">
                <a:solidFill>
                  <a:srgbClr val="004986"/>
                </a:solidFill>
              </a:rPr>
              <a:t> Per DPI di terza categoria</a:t>
            </a:r>
          </a:p>
          <a:p>
            <a:r>
              <a:rPr lang="it-IT" sz="2000" b="0" smtClean="0">
                <a:solidFill>
                  <a:srgbClr val="004986"/>
                </a:solidFill>
              </a:rPr>
              <a:t> Per i DPI dell’udito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500563" y="1714500"/>
            <a:ext cx="4038600" cy="358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 dirty="0" err="1">
                <a:solidFill>
                  <a:srgbClr val="F3F3F3"/>
                </a:solidFill>
                <a:latin typeface="+mn-lt"/>
              </a:rPr>
              <a:t>D.Lgs</a:t>
            </a:r>
            <a:r>
              <a:rPr lang="en-GB" sz="2000" b="1" dirty="0">
                <a:solidFill>
                  <a:srgbClr val="F3F3F3"/>
                </a:solidFill>
                <a:latin typeface="+mn-lt"/>
              </a:rPr>
              <a:t> 81/2008 Art. 77 co. 5</a:t>
            </a:r>
          </a:p>
        </p:txBody>
      </p:sp>
      <p:pic>
        <p:nvPicPr>
          <p:cNvPr id="33797" name="Picture 7" descr="C:\Users\Amministrazione\Desktop\DPI\gru dpi\shutterstock_88199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071688"/>
            <a:ext cx="2643188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Dispositivi di protezione individuale</a:t>
            </a:r>
          </a:p>
        </p:txBody>
      </p:sp>
      <p:sp>
        <p:nvSpPr>
          <p:cNvPr id="129027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ea typeface="ＭＳ Ｐゴシック" pitchFamily="34" charset="-128"/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fld id="{2957FDFE-49A8-4AA6-BB6A-4B488E360483}" type="slidenum">
              <a:rPr lang="de-DE" sz="1000">
                <a:solidFill>
                  <a:schemeClr val="tx1"/>
                </a:solidFill>
                <a:ea typeface="ＭＳ Ｐゴシック" pitchFamily="34" charset="-128"/>
              </a:rPr>
              <a:pPr eaLnBrk="1" hangingPunct="1">
                <a:buFontTx/>
                <a:buNone/>
              </a:pPr>
              <a:t>90</a:t>
            </a:fld>
            <a:endParaRPr lang="de-DE" sz="100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29028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Definizione</a:t>
            </a: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038600" y="1981200"/>
            <a:ext cx="4343400" cy="3962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 marL="342900" indent="-342900">
              <a:defRPr/>
            </a:pPr>
            <a:endParaRPr lang="it-IT" sz="2000" dirty="0">
              <a:ea typeface="ＭＳ Ｐゴシック" pitchFamily="-106" charset="-128"/>
            </a:endParaRPr>
          </a:p>
          <a:p>
            <a:pPr marL="342900" indent="-342900">
              <a:defRPr/>
            </a:pPr>
            <a:r>
              <a:rPr lang="it-IT" sz="2000" dirty="0">
                <a:ea typeface="ＭＳ Ｐゴシック" pitchFamily="-106" charset="-128"/>
              </a:rPr>
              <a:t>     Qualsiasi attrezzatura destinata ad essere indossata e tenuta dal lavoratore allo scopo di proteggerlo contro uno o più rischi suscettibili di minacciare la sicurezza o la salute durante il lavoro, nonché ogni complemento o accessorio destinato a tale scopo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endParaRPr lang="it-IT" sz="2000" dirty="0">
              <a:ea typeface="ＭＳ Ｐゴシック" pitchFamily="-106" charset="-128"/>
            </a:endParaRP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000500" y="1500188"/>
            <a:ext cx="4381500" cy="4587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  <a:defRPr/>
            </a:pPr>
            <a:r>
              <a:rPr lang="en-GB" sz="2000" b="1" dirty="0">
                <a:solidFill>
                  <a:srgbClr val="F3F3F3"/>
                </a:solidFill>
                <a:ea typeface="ＭＳ Ｐゴシック" pitchFamily="-106" charset="-128"/>
              </a:rPr>
              <a:t>Art. 74 </a:t>
            </a:r>
            <a:r>
              <a:rPr lang="en-GB" sz="2000" b="1" dirty="0" err="1">
                <a:solidFill>
                  <a:srgbClr val="F3F3F3"/>
                </a:solidFill>
                <a:ea typeface="ＭＳ Ｐゴシック" pitchFamily="-106" charset="-128"/>
              </a:rPr>
              <a:t>D.Lgs</a:t>
            </a:r>
            <a:r>
              <a:rPr lang="en-GB" sz="2000" b="1" dirty="0">
                <a:solidFill>
                  <a:srgbClr val="F3F3F3"/>
                </a:solidFill>
                <a:ea typeface="ＭＳ Ｐゴシック" pitchFamily="-106" charset="-128"/>
              </a:rPr>
              <a:t>. 81/2008</a:t>
            </a:r>
          </a:p>
        </p:txBody>
      </p:sp>
      <p:pic>
        <p:nvPicPr>
          <p:cNvPr id="129031" name="Picture 7" descr="C:\Documents and Settings\giovanni\Desktop\imm dpi\kit_dpi_ediliz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286000"/>
            <a:ext cx="3595687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Dispositivi di protezione individuale</a:t>
            </a:r>
          </a:p>
        </p:txBody>
      </p:sp>
      <p:sp>
        <p:nvSpPr>
          <p:cNvPr id="130051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ea typeface="ＭＳ Ｐゴシック" pitchFamily="34" charset="-128"/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fld id="{CAB212D8-0436-479C-9234-151032B1EE04}" type="slidenum">
              <a:rPr lang="de-DE" sz="1000">
                <a:solidFill>
                  <a:schemeClr val="tx1"/>
                </a:solidFill>
                <a:ea typeface="ＭＳ Ｐゴシック" pitchFamily="34" charset="-128"/>
              </a:rPr>
              <a:pPr eaLnBrk="1" hangingPunct="1">
                <a:buFontTx/>
                <a:buNone/>
              </a:pPr>
              <a:t>91</a:t>
            </a:fld>
            <a:endParaRPr lang="de-DE" sz="100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30052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Obblighi del datore di Lavoro</a:t>
            </a: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3124200" y="2133600"/>
            <a:ext cx="5638800" cy="1752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 marL="342900" indent="-342900">
              <a:defRPr/>
            </a:pPr>
            <a:r>
              <a:rPr lang="it-IT" sz="2000">
                <a:ea typeface="ＭＳ Ｐゴシック" pitchFamily="-106" charset="-128"/>
              </a:rPr>
              <a:t>Mantiene in efficienza i DPI e ne assicura le </a:t>
            </a:r>
          </a:p>
          <a:p>
            <a:pPr marL="342900" indent="-342900">
              <a:defRPr/>
            </a:pPr>
            <a:r>
              <a:rPr lang="it-IT" sz="2000">
                <a:ea typeface="ＭＳ Ｐゴシック" pitchFamily="-106" charset="-128"/>
              </a:rPr>
              <a:t>condizioni d’igiene, mediante la manutenzione,</a:t>
            </a:r>
          </a:p>
          <a:p>
            <a:pPr marL="342900" indent="-342900">
              <a:defRPr/>
            </a:pPr>
            <a:r>
              <a:rPr lang="it-IT" sz="2000">
                <a:ea typeface="ＭＳ Ｐゴシック" pitchFamily="-106" charset="-128"/>
              </a:rPr>
              <a:t>le riparazioni e le sostituzioni necessarie e </a:t>
            </a:r>
          </a:p>
          <a:p>
            <a:pPr marL="342900" indent="-342900">
              <a:defRPr/>
            </a:pPr>
            <a:r>
              <a:rPr lang="it-IT" sz="2000">
                <a:ea typeface="ＭＳ Ｐゴシック" pitchFamily="-106" charset="-128"/>
              </a:rPr>
              <a:t>secondo le eventuali indicazioni fornite dal</a:t>
            </a:r>
          </a:p>
          <a:p>
            <a:pPr marL="342900" indent="-342900">
              <a:defRPr/>
            </a:pPr>
            <a:r>
              <a:rPr lang="it-IT" sz="2000">
                <a:ea typeface="ＭＳ Ｐゴシック" pitchFamily="-106" charset="-128"/>
              </a:rPr>
              <a:t>fabbricante.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3124200" y="1676400"/>
            <a:ext cx="5638800" cy="4349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 dirty="0">
                <a:solidFill>
                  <a:srgbClr val="F3F3F3"/>
                </a:solidFill>
                <a:latin typeface="+mn-lt"/>
                <a:ea typeface="ＭＳ Ｐゴシック" pitchFamily="-106" charset="-128"/>
              </a:rPr>
              <a:t>Art. 77 co 4. a) </a:t>
            </a:r>
            <a:r>
              <a:rPr lang="en-GB" sz="2000" b="1" dirty="0" err="1">
                <a:solidFill>
                  <a:srgbClr val="F3F3F3"/>
                </a:solidFill>
                <a:latin typeface="+mn-lt"/>
                <a:ea typeface="ＭＳ Ｐゴシック" pitchFamily="-106" charset="-128"/>
              </a:rPr>
              <a:t>D.Lgs</a:t>
            </a:r>
            <a:r>
              <a:rPr lang="en-GB" sz="2000" b="1" dirty="0">
                <a:solidFill>
                  <a:srgbClr val="F3F3F3"/>
                </a:solidFill>
                <a:latin typeface="+mn-lt"/>
                <a:ea typeface="ＭＳ Ｐゴシック" pitchFamily="-106" charset="-128"/>
              </a:rPr>
              <a:t>. 81/2008</a:t>
            </a:r>
          </a:p>
        </p:txBody>
      </p:sp>
      <p:sp>
        <p:nvSpPr>
          <p:cNvPr id="2" name="Rectangle 29"/>
          <p:cNvSpPr>
            <a:spLocks noChangeArrowheads="1"/>
          </p:cNvSpPr>
          <p:nvPr/>
        </p:nvSpPr>
        <p:spPr bwMode="gray">
          <a:xfrm>
            <a:off x="3124200" y="4648200"/>
            <a:ext cx="5715000" cy="1752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 marL="342900" indent="-342900">
              <a:defRPr/>
            </a:pPr>
            <a:r>
              <a:rPr lang="it-IT" sz="2000">
                <a:ea typeface="ＭＳ Ｐゴシック" pitchFamily="-106" charset="-128"/>
              </a:rPr>
              <a:t>Deve garantire un uso corretto dei DPI, dove con</a:t>
            </a:r>
          </a:p>
          <a:p>
            <a:pPr marL="342900" indent="-342900">
              <a:defRPr/>
            </a:pPr>
            <a:r>
              <a:rPr lang="it-IT" sz="2000">
                <a:ea typeface="ＭＳ Ｐゴシック" pitchFamily="-106" charset="-128"/>
              </a:rPr>
              <a:t>uso s’intende ogni fase della loro manipolazione, </a:t>
            </a:r>
          </a:p>
          <a:p>
            <a:pPr marL="342900" indent="-342900">
              <a:defRPr/>
            </a:pPr>
            <a:r>
              <a:rPr lang="it-IT" sz="2000">
                <a:ea typeface="ＭＳ Ｐゴシック" pitchFamily="-106" charset="-128"/>
              </a:rPr>
              <a:t>dall’immagazzinamento, all’uso propriamente </a:t>
            </a:r>
          </a:p>
          <a:p>
            <a:pPr marL="342900" indent="-342900">
              <a:defRPr/>
            </a:pPr>
            <a:r>
              <a:rPr lang="it-IT" sz="2000">
                <a:ea typeface="ＭＳ Ｐゴシック" pitchFamily="-106" charset="-128"/>
              </a:rPr>
              <a:t>detto, alla pulizia, alla manutenzione …</a:t>
            </a:r>
          </a:p>
        </p:txBody>
      </p:sp>
      <p:sp>
        <p:nvSpPr>
          <p:cNvPr id="3" name="Rectangle 30"/>
          <p:cNvSpPr>
            <a:spLocks noChangeArrowheads="1"/>
          </p:cNvSpPr>
          <p:nvPr/>
        </p:nvSpPr>
        <p:spPr bwMode="gray">
          <a:xfrm>
            <a:off x="3124200" y="4191000"/>
            <a:ext cx="5638800" cy="4349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endParaRPr lang="en-GB" sz="2000" b="1">
              <a:solidFill>
                <a:srgbClr val="F3F3F3"/>
              </a:solidFill>
              <a:latin typeface="+mn-lt"/>
              <a:ea typeface="ＭＳ Ｐゴシック" pitchFamily="-106" charset="-128"/>
            </a:endParaRPr>
          </a:p>
        </p:txBody>
      </p:sp>
      <p:pic>
        <p:nvPicPr>
          <p:cNvPr id="130057" name="Picture 9" descr="C:\Documents and Settings\giovanni\Desktop\imm dpi\dator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0"/>
            <a:ext cx="258286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Dispositivi di protezione individuale</a:t>
            </a:r>
          </a:p>
        </p:txBody>
      </p:sp>
      <p:sp>
        <p:nvSpPr>
          <p:cNvPr id="131075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ea typeface="ＭＳ Ｐゴシック" pitchFamily="34" charset="-128"/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fld id="{B47144ED-3162-4176-B016-9F723BE65B16}" type="slidenum">
              <a:rPr lang="de-DE" sz="1000">
                <a:solidFill>
                  <a:schemeClr val="tx1"/>
                </a:solidFill>
                <a:ea typeface="ＭＳ Ｐゴシック" pitchFamily="34" charset="-128"/>
              </a:rPr>
              <a:pPr eaLnBrk="1" hangingPunct="1">
                <a:buFontTx/>
                <a:buNone/>
              </a:pPr>
              <a:t>92</a:t>
            </a:fld>
            <a:endParaRPr lang="de-DE" sz="100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31076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Obblighi dei lavoratori</a:t>
            </a: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343400" y="1981200"/>
            <a:ext cx="4419600" cy="3962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 marL="342900" indent="-342900">
              <a:defRPr/>
            </a:pPr>
            <a:endParaRPr lang="it-IT" sz="2000" dirty="0">
              <a:ea typeface="ＭＳ Ｐゴシック" pitchFamily="-106" charset="-128"/>
            </a:endParaRPr>
          </a:p>
          <a:p>
            <a:pPr marL="342900" indent="-342900">
              <a:defRPr/>
            </a:pPr>
            <a:r>
              <a:rPr lang="it-IT" sz="2000" dirty="0">
                <a:ea typeface="ＭＳ Ｐゴシック" pitchFamily="-106" charset="-128"/>
              </a:rPr>
              <a:t>3.   Provvedono alla cura dei </a:t>
            </a:r>
          </a:p>
          <a:p>
            <a:pPr marL="342900" indent="-342900">
              <a:defRPr/>
            </a:pPr>
            <a:r>
              <a:rPr lang="it-IT" sz="2000" dirty="0">
                <a:ea typeface="ＭＳ Ｐゴシック" pitchFamily="-106" charset="-128"/>
              </a:rPr>
              <a:t>      DPI messi a loro disposizione</a:t>
            </a:r>
          </a:p>
          <a:p>
            <a:pPr marL="342900" indent="-342900">
              <a:defRPr/>
            </a:pPr>
            <a:endParaRPr lang="it-IT" sz="2000" dirty="0">
              <a:ea typeface="ＭＳ Ｐゴシック" pitchFamily="-106" charset="-128"/>
            </a:endParaRPr>
          </a:p>
          <a:p>
            <a:pPr marL="342900" indent="-342900">
              <a:defRPr/>
            </a:pPr>
            <a:r>
              <a:rPr lang="it-IT" sz="2000" dirty="0">
                <a:ea typeface="ＭＳ Ｐゴシック" pitchFamily="-106" charset="-128"/>
              </a:rPr>
              <a:t>5.  Segnalano al </a:t>
            </a:r>
            <a:r>
              <a:rPr lang="it-IT" sz="2000" dirty="0" err="1">
                <a:ea typeface="ＭＳ Ｐゴシック" pitchFamily="-106" charset="-128"/>
              </a:rPr>
              <a:t>DdL</a:t>
            </a:r>
            <a:r>
              <a:rPr lang="it-IT" sz="2000" dirty="0">
                <a:ea typeface="ＭＳ Ｐゴシック" pitchFamily="-106" charset="-128"/>
              </a:rPr>
              <a:t>/Dirigente/Preposto difetti o inconvenienti rilevati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343400" y="1600200"/>
            <a:ext cx="4038600" cy="358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 dirty="0">
                <a:solidFill>
                  <a:srgbClr val="F3F3F3"/>
                </a:solidFill>
                <a:latin typeface="+mn-lt"/>
                <a:ea typeface="ＭＳ Ｐゴシック" pitchFamily="-106" charset="-128"/>
              </a:rPr>
              <a:t>Art. 78 D. </a:t>
            </a:r>
            <a:r>
              <a:rPr lang="en-GB" sz="2000" b="1" dirty="0" err="1">
                <a:solidFill>
                  <a:srgbClr val="F3F3F3"/>
                </a:solidFill>
                <a:latin typeface="+mn-lt"/>
                <a:ea typeface="ＭＳ Ｐゴシック" pitchFamily="-106" charset="-128"/>
              </a:rPr>
              <a:t>Lgs</a:t>
            </a:r>
            <a:r>
              <a:rPr lang="en-GB" sz="2000" b="1" dirty="0">
                <a:solidFill>
                  <a:srgbClr val="F3F3F3"/>
                </a:solidFill>
                <a:latin typeface="+mn-lt"/>
                <a:ea typeface="ＭＳ Ｐゴシック" pitchFamily="-106" charset="-128"/>
              </a:rPr>
              <a:t>. 81/2008</a:t>
            </a:r>
          </a:p>
        </p:txBody>
      </p:sp>
      <p:pic>
        <p:nvPicPr>
          <p:cNvPr id="131079" name="Picture 7" descr="C:\Documents and Settings\giovanni\Desktop\imm dpi\lavorator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714625"/>
            <a:ext cx="40719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Dispositivi di protezione individuale</a:t>
            </a:r>
          </a:p>
        </p:txBody>
      </p:sp>
      <p:sp>
        <p:nvSpPr>
          <p:cNvPr id="132099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ea typeface="ＭＳ Ｐゴシック" pitchFamily="34" charset="-128"/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fld id="{5C481520-5DCE-469B-8FCC-55008F56EFA8}" type="slidenum">
              <a:rPr lang="de-DE" sz="1000">
                <a:solidFill>
                  <a:schemeClr val="tx1"/>
                </a:solidFill>
                <a:ea typeface="ＭＳ Ｐゴシック" pitchFamily="34" charset="-128"/>
              </a:rPr>
              <a:pPr eaLnBrk="1" hangingPunct="1">
                <a:buFontTx/>
                <a:buNone/>
              </a:pPr>
              <a:t>93</a:t>
            </a:fld>
            <a:endParaRPr lang="de-DE" sz="100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32100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Indicazioni fornite dal fabbricante</a:t>
            </a: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3886200" y="1981200"/>
            <a:ext cx="4876800" cy="3962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 marL="342900" indent="-342900">
              <a:defRPr/>
            </a:pPr>
            <a:endParaRPr lang="it-IT" sz="2000">
              <a:ea typeface="ＭＳ Ｐゴシック" pitchFamily="-106" charset="-128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2000">
                <a:ea typeface="ＭＳ Ｐゴシック" pitchFamily="-106" charset="-128"/>
              </a:rPr>
              <a:t>Considerare le indicazioni fornite dal fabbricante per quanto riguarda i trattamenti di pulizia e lavaggio dei DPI</a:t>
            </a:r>
          </a:p>
          <a:p>
            <a:pPr marL="342900" indent="-342900">
              <a:defRPr/>
            </a:pPr>
            <a:endParaRPr lang="it-IT" sz="2000">
              <a:ea typeface="ＭＳ Ｐゴシック" pitchFamily="-106" charset="-128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2000">
                <a:ea typeface="ＭＳ Ｐゴシック" pitchFamily="-106" charset="-128"/>
              </a:rPr>
              <a:t>Se i DPI sono suscettibili di invecchiamento il fabbricante indica il numero massimo di lavaggi</a:t>
            </a:r>
          </a:p>
          <a:p>
            <a:pPr marL="342900" indent="-342900">
              <a:defRPr/>
            </a:pPr>
            <a:endParaRPr lang="it-IT" sz="2000">
              <a:ea typeface="ＭＳ Ｐゴシック" pitchFamily="-106" charset="-128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2000">
                <a:ea typeface="ＭＳ Ｐゴシック" pitchFamily="-106" charset="-128"/>
              </a:rPr>
              <a:t>Il Ddl può chiedere consigli/delucidazioni al fabbricante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3886200" y="1524000"/>
            <a:ext cx="4876800" cy="4349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endParaRPr lang="en-GB" sz="2000" b="1">
              <a:solidFill>
                <a:srgbClr val="F3F3F3"/>
              </a:solidFill>
              <a:latin typeface="+mn-lt"/>
              <a:ea typeface="ＭＳ Ｐゴシック" pitchFamily="-106" charset="-128"/>
            </a:endParaRPr>
          </a:p>
        </p:txBody>
      </p:sp>
      <p:pic>
        <p:nvPicPr>
          <p:cNvPr id="132103" name="Picture 7" descr="E:\Archivio Immagini per Categoria\DPI\j015010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714625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Dispositivi di protezione individuale</a:t>
            </a:r>
          </a:p>
        </p:txBody>
      </p:sp>
      <p:sp>
        <p:nvSpPr>
          <p:cNvPr id="133123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ea typeface="ＭＳ Ｐゴシック" pitchFamily="34" charset="-128"/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fld id="{512709A5-2FF4-494A-AD36-24048388EB98}" type="slidenum">
              <a:rPr lang="de-DE" sz="1000">
                <a:solidFill>
                  <a:schemeClr val="tx1"/>
                </a:solidFill>
                <a:ea typeface="ＭＳ Ｐゴシック" pitchFamily="34" charset="-128"/>
              </a:rPr>
              <a:pPr eaLnBrk="1" hangingPunct="1">
                <a:buFontTx/>
                <a:buNone/>
              </a:pPr>
              <a:t>94</a:t>
            </a:fld>
            <a:endParaRPr lang="de-DE" sz="100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33124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Indicazioni fornite dal fabbricante</a:t>
            </a: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3657600" y="1981200"/>
            <a:ext cx="5105400" cy="3962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 marL="342900" indent="-342900">
              <a:defRPr/>
            </a:pPr>
            <a:endParaRPr lang="it-IT" sz="2000">
              <a:ea typeface="ＭＳ Ｐゴシック" pitchFamily="-106" charset="-128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2000">
                <a:ea typeface="ＭＳ Ｐゴシック" pitchFamily="-106" charset="-128"/>
              </a:rPr>
              <a:t>I requisiti prestazionali dei DPI marcati CE, devono essere garantiti dal fabbricante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endParaRPr lang="it-IT" sz="2000">
              <a:ea typeface="ＭＳ Ｐゴシック" pitchFamily="-106" charset="-128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2000">
                <a:ea typeface="ＭＳ Ｐゴシック" pitchFamily="-106" charset="-128"/>
              </a:rPr>
              <a:t>Porre attenzione alla scadenza impressa sul pezzo e alla durata che se non individuata a priori dal fabbricante dovrebbe poter essere determinabile dall’utilizzatore</a:t>
            </a:r>
          </a:p>
          <a:p>
            <a:pPr marL="342900" indent="-342900">
              <a:defRPr/>
            </a:pPr>
            <a:endParaRPr lang="it-IT" sz="2000">
              <a:ea typeface="ＭＳ Ｐゴシック" pitchFamily="-106" charset="-128"/>
            </a:endParaRP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3657600" y="1524000"/>
            <a:ext cx="5105400" cy="4349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endParaRPr lang="en-GB" sz="2000" b="1">
              <a:solidFill>
                <a:srgbClr val="F3F3F3"/>
              </a:solidFill>
              <a:latin typeface="+mn-lt"/>
              <a:ea typeface="ＭＳ Ｐゴシック" pitchFamily="-106" charset="-128"/>
            </a:endParaRPr>
          </a:p>
        </p:txBody>
      </p:sp>
      <p:pic>
        <p:nvPicPr>
          <p:cNvPr id="133127" name="Picture 7" descr="C:\Documents and Settings\giovanni\Desktop\imm dpi\CE-cat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71625"/>
            <a:ext cx="1214438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8" name="Picture 8" descr="C:\Documents and Settings\giovanni\Desktop\imm dpi\CE-cat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714875"/>
            <a:ext cx="125571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9" name="Picture 9" descr="C:\Documents and Settings\giovanni\Desktop\imm dpi\CE-cat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14688"/>
            <a:ext cx="1185863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Dispositivi di protezione individuale</a:t>
            </a:r>
          </a:p>
        </p:txBody>
      </p:sp>
      <p:sp>
        <p:nvSpPr>
          <p:cNvPr id="134147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ea typeface="ＭＳ Ｐゴシック" pitchFamily="34" charset="-128"/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fld id="{C206ADB4-ACB9-4B9C-B92D-2447FB99BDC4}" type="slidenum">
              <a:rPr lang="de-DE" sz="1000">
                <a:solidFill>
                  <a:schemeClr val="tx1"/>
                </a:solidFill>
                <a:ea typeface="ＭＳ Ｐゴシック" pitchFamily="34" charset="-128"/>
              </a:rPr>
              <a:pPr eaLnBrk="1" hangingPunct="1">
                <a:buFontTx/>
                <a:buNone/>
              </a:pPr>
              <a:t>95</a:t>
            </a:fld>
            <a:endParaRPr lang="de-DE" sz="100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34148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Manutenzione e lavaggio</a:t>
            </a: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343400" y="1981200"/>
            <a:ext cx="4419600" cy="4114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 marL="342900" indent="-342900">
              <a:defRPr/>
            </a:pPr>
            <a:endParaRPr lang="it-IT" sz="2000">
              <a:ea typeface="ＭＳ Ｐゴシック" pitchFamily="-106" charset="-128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2000">
                <a:ea typeface="ＭＳ Ｐゴシック" pitchFamily="-106" charset="-128"/>
              </a:rPr>
              <a:t>Il DdL può affidare ad una ditta esterna specializzata la pulizia e il mantenimento dei DPI;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endParaRPr lang="it-IT" sz="2000">
              <a:ea typeface="ＭＳ Ｐゴシック" pitchFamily="-106" charset="-128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2000">
                <a:ea typeface="ＭＳ Ｐゴシック" pitchFamily="-106" charset="-128"/>
              </a:rPr>
              <a:t>Il DdL deve verificare in fase contrattuale le modalità di lavaggio secondo quanto indicato dal fabbricante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endParaRPr lang="it-IT" sz="2000">
              <a:ea typeface="ＭＳ Ｐゴシック" pitchFamily="-106" charset="-128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2000">
                <a:ea typeface="ＭＳ Ｐゴシック" pitchFamily="-106" charset="-128"/>
              </a:rPr>
              <a:t>Il DdL rimane comunque l’unico responsabile della pulizia dei DPI</a:t>
            </a:r>
          </a:p>
          <a:p>
            <a:pPr marL="342900" indent="-342900">
              <a:defRPr/>
            </a:pPr>
            <a:endParaRPr lang="it-IT" sz="2000">
              <a:ea typeface="ＭＳ Ｐゴシック" pitchFamily="-106" charset="-128"/>
            </a:endParaRP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343400" y="1600200"/>
            <a:ext cx="4419600" cy="358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>
                <a:solidFill>
                  <a:srgbClr val="F3F3F3"/>
                </a:solidFill>
                <a:latin typeface="+mn-lt"/>
                <a:ea typeface="ＭＳ Ｐゴシック" pitchFamily="-106" charset="-128"/>
              </a:rPr>
              <a:t>DITTA ESTERNA</a:t>
            </a:r>
          </a:p>
        </p:txBody>
      </p:sp>
      <p:pic>
        <p:nvPicPr>
          <p:cNvPr id="134151" name="Picture 8" descr="C:\Documents and Settings\giovanni\Desktop\imm dpi\144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4000500"/>
            <a:ext cx="17589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2" name="Picture 9" descr="E:\Archivio Immagini per Categoria\DPI\shutterstock_89663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571625"/>
            <a:ext cx="3048000" cy="2033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Dispositivi di protezione individuale</a:t>
            </a:r>
          </a:p>
        </p:txBody>
      </p:sp>
      <p:sp>
        <p:nvSpPr>
          <p:cNvPr id="135171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ea typeface="ＭＳ Ｐゴシック" pitchFamily="34" charset="-128"/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fld id="{60800963-9D99-4D0D-AC4A-DE4689A64819}" type="slidenum">
              <a:rPr lang="de-DE" sz="1000">
                <a:solidFill>
                  <a:schemeClr val="tx1"/>
                </a:solidFill>
                <a:ea typeface="ＭＳ Ｐゴシック" pitchFamily="34" charset="-128"/>
              </a:rPr>
              <a:pPr eaLnBrk="1" hangingPunct="1">
                <a:buFontTx/>
                <a:buNone/>
              </a:pPr>
              <a:t>96</a:t>
            </a:fld>
            <a:endParaRPr lang="de-DE" sz="100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35172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Manutenzione e lavaggio</a:t>
            </a: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343400" y="1981200"/>
            <a:ext cx="4419600" cy="3962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 marL="342900" indent="-342900">
              <a:defRPr/>
            </a:pPr>
            <a:endParaRPr lang="it-IT" sz="2000">
              <a:ea typeface="ＭＳ Ｐゴシック" pitchFamily="-106" charset="-128"/>
            </a:endParaRPr>
          </a:p>
          <a:p>
            <a:pPr marL="342900" indent="-342900">
              <a:defRPr/>
            </a:pPr>
            <a:r>
              <a:rPr lang="it-IT" sz="2000">
                <a:ea typeface="ＭＳ Ｐゴシック" pitchFamily="-106" charset="-128"/>
              </a:rPr>
              <a:t>    Istruire uno o più operatori addetti alla gestione dei DPI (stoccaggio, tracciabilità, controllo, manutenzione, pulizia) secondo quanto indicato dal fabbricante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gray">
          <a:xfrm>
            <a:off x="4343400" y="1447800"/>
            <a:ext cx="4343400" cy="5111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>
                <a:solidFill>
                  <a:srgbClr val="F3F3F3"/>
                </a:solidFill>
                <a:latin typeface="+mn-lt"/>
                <a:ea typeface="ＭＳ Ｐゴシック" pitchFamily="-106" charset="-128"/>
              </a:rPr>
              <a:t>AUTONOMIA AZIENDALE</a:t>
            </a:r>
          </a:p>
        </p:txBody>
      </p:sp>
      <p:pic>
        <p:nvPicPr>
          <p:cNvPr id="135175" name="Picture 7" descr="C:\Documents and Settings\giovanni\Desktop\imm dpi\schutzausruestung_rig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34" y="1803623"/>
            <a:ext cx="2532062" cy="3857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olo 1"/>
          <p:cNvSpPr>
            <a:spLocks noGrp="1"/>
          </p:cNvSpPr>
          <p:nvPr>
            <p:ph type="title" idx="4294967295"/>
          </p:nvPr>
        </p:nvSpPr>
        <p:spPr>
          <a:xfrm>
            <a:off x="334963" y="109538"/>
            <a:ext cx="8520112" cy="523875"/>
          </a:xfrm>
        </p:spPr>
        <p:txBody>
          <a:bodyPr lIns="72000" rIns="72000"/>
          <a:lstStyle/>
          <a:p>
            <a:pPr eaLnBrk="1" hangingPunct="1"/>
            <a:r>
              <a:rPr lang="it-IT" smtClean="0"/>
              <a:t>Conclusioni</a:t>
            </a:r>
          </a:p>
        </p:txBody>
      </p:sp>
      <p:sp>
        <p:nvSpPr>
          <p:cNvPr id="11268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4986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986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98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rgbClr val="004986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sz="1000">
                <a:solidFill>
                  <a:schemeClr val="tx1"/>
                </a:solidFill>
                <a:sym typeface="Wingdings" pitchFamily="2" charset="2"/>
              </a:rPr>
              <a:t></a:t>
            </a:r>
            <a:r>
              <a:rPr lang="de-DE" sz="1000">
                <a:solidFill>
                  <a:schemeClr val="tx1"/>
                </a:solidFill>
              </a:rPr>
              <a:t> </a:t>
            </a:r>
            <a:fld id="{7F5DCD0C-B9D7-4334-AA11-0F7E67C4E7C2}" type="slidenum">
              <a:rPr lang="de-DE" sz="1000">
                <a:solidFill>
                  <a:schemeClr val="tx1"/>
                </a:solidFill>
              </a:rPr>
              <a:pPr eaLnBrk="1" hangingPunct="1">
                <a:buFontTx/>
                <a:buNone/>
              </a:pPr>
              <a:t>97</a:t>
            </a:fld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11269" name="Segnaposto testo 4"/>
          <p:cNvSpPr>
            <a:spLocks noGrp="1"/>
          </p:cNvSpPr>
          <p:nvPr>
            <p:ph type="body" sz="quarter" idx="4294967295"/>
          </p:nvPr>
        </p:nvSpPr>
        <p:spPr>
          <a:xfrm>
            <a:off x="231775" y="642938"/>
            <a:ext cx="6715125" cy="396875"/>
          </a:xfrm>
        </p:spPr>
        <p:txBody>
          <a:bodyPr>
            <a:spAutoFit/>
          </a:bodyPr>
          <a:lstStyle/>
          <a:p>
            <a:pPr marL="177800" indent="0" eaLnBrk="1" hangingPunct="1">
              <a:buFont typeface="Wingdings" pitchFamily="2" charset="2"/>
              <a:buNone/>
            </a:pPr>
            <a:r>
              <a:rPr lang="it-IT" sz="2000" smtClean="0">
                <a:solidFill>
                  <a:srgbClr val="FFFFFF"/>
                </a:solidFill>
              </a:rPr>
              <a:t>Ultime avvertenze</a:t>
            </a: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gray">
          <a:xfrm>
            <a:off x="4495800" y="2133600"/>
            <a:ext cx="4114800" cy="40767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lIns="90000" tIns="54000" rIns="90000" bIns="54000"/>
          <a:lstStyle/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I D.P.I non sono sostitutivi delle</a:t>
            </a:r>
          </a:p>
          <a:p>
            <a:pPr>
              <a:defRPr/>
            </a:pPr>
            <a:r>
              <a:rPr lang="it-IT" sz="2000"/>
              <a:t>   misure preventive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Bisogna vigilare che i lavoratori </a:t>
            </a:r>
          </a:p>
          <a:p>
            <a:pPr>
              <a:defRPr/>
            </a:pPr>
            <a:r>
              <a:rPr lang="it-IT" sz="2000"/>
              <a:t>   indossino i D.P.I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E’ utile avere dei D.P.I di scorta </a:t>
            </a:r>
          </a:p>
          <a:p>
            <a:pPr>
              <a:defRPr/>
            </a:pPr>
            <a:r>
              <a:rPr lang="it-IT" sz="2000"/>
              <a:t>   nel cantiere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r>
              <a:rPr lang="it-IT" sz="2000"/>
              <a:t> È utile che i lavoratori conoscano</a:t>
            </a:r>
          </a:p>
          <a:p>
            <a:pPr>
              <a:defRPr/>
            </a:pPr>
            <a:r>
              <a:rPr lang="it-IT" sz="2000"/>
              <a:t>   a cosa servono i D.P.I</a:t>
            </a:r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  <a:p>
            <a:pPr>
              <a:buFont typeface="Wingdings" pitchFamily="2" charset="2"/>
              <a:buChar char="§"/>
              <a:defRPr/>
            </a:pPr>
            <a:endParaRPr lang="it-IT" sz="2000"/>
          </a:p>
        </p:txBody>
      </p:sp>
      <p:sp>
        <p:nvSpPr>
          <p:cNvPr id="3" name="Rectangle 30"/>
          <p:cNvSpPr>
            <a:spLocks noChangeArrowheads="1"/>
          </p:cNvSpPr>
          <p:nvPr/>
        </p:nvSpPr>
        <p:spPr bwMode="gray">
          <a:xfrm>
            <a:off x="4495800" y="1600200"/>
            <a:ext cx="40386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defTabSz="801688">
              <a:buFontTx/>
              <a:buNone/>
            </a:pPr>
            <a:r>
              <a:rPr lang="en-GB" sz="2000" b="1">
                <a:solidFill>
                  <a:srgbClr val="F3F3F3"/>
                </a:solidFill>
                <a:latin typeface="+mn-lt"/>
                <a:ea typeface="ＭＳ Ｐゴシック" pitchFamily="-106" charset="-128"/>
              </a:rPr>
              <a:t>ATTENZIONE</a:t>
            </a:r>
          </a:p>
        </p:txBody>
      </p:sp>
      <p:pic>
        <p:nvPicPr>
          <p:cNvPr id="11278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3110"/>
          <a:stretch/>
        </p:blipFill>
        <p:spPr bwMode="gray">
          <a:xfrm>
            <a:off x="960120" y="1916832"/>
            <a:ext cx="2522220" cy="3529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EEF1F7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rgbClr val="DDDDDD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 algn="ctr"/>
            <a:r>
              <a:rPr lang="it-IT" sz="88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Grazie !</a:t>
            </a:r>
            <a:endParaRPr lang="it-IT" sz="88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Sottotitolo 6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4294967295"/>
          </p:nvPr>
        </p:nvSpPr>
        <p:spPr>
          <a:xfrm>
            <a:off x="0" y="6408738"/>
            <a:ext cx="1343025" cy="247650"/>
          </a:xfrm>
        </p:spPr>
        <p:txBody>
          <a:bodyPr/>
          <a:lstStyle/>
          <a:p>
            <a:pPr>
              <a:defRPr/>
            </a:pPr>
            <a:r>
              <a:rPr lang="de-DE" smtClean="0"/>
              <a:t> </a:t>
            </a:r>
            <a:fld id="{C1882FC4-066C-45A0-BE0A-330731A69881}" type="slidenum">
              <a:rPr lang="de-DE" smtClean="0"/>
              <a:pPr>
                <a:defRPr/>
              </a:pPr>
              <a:t>98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57928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Weißer Hintergrund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1_Weißer Hintergr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eißer Hintergrund 1">
        <a:dk1>
          <a:srgbClr val="000000"/>
        </a:dk1>
        <a:lt1>
          <a:srgbClr val="EAEAEA"/>
        </a:lt1>
        <a:dk2>
          <a:srgbClr val="FEA501"/>
        </a:dk2>
        <a:lt2>
          <a:srgbClr val="C40505"/>
        </a:lt2>
        <a:accent1>
          <a:srgbClr val="4C7013"/>
        </a:accent1>
        <a:accent2>
          <a:srgbClr val="699B1A"/>
        </a:accent2>
        <a:accent3>
          <a:srgbClr val="F3F3F3"/>
        </a:accent3>
        <a:accent4>
          <a:srgbClr val="000000"/>
        </a:accent4>
        <a:accent5>
          <a:srgbClr val="B2BBAA"/>
        </a:accent5>
        <a:accent6>
          <a:srgbClr val="5E8C16"/>
        </a:accent6>
        <a:hlink>
          <a:srgbClr val="90BA45"/>
        </a:hlink>
        <a:folHlink>
          <a:srgbClr val="B2CF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eißer Hintergrund 2">
        <a:dk1>
          <a:srgbClr val="000000"/>
        </a:dk1>
        <a:lt1>
          <a:srgbClr val="EAEAEA"/>
        </a:lt1>
        <a:dk2>
          <a:srgbClr val="FEA501"/>
        </a:dk2>
        <a:lt2>
          <a:srgbClr val="C40505"/>
        </a:lt2>
        <a:accent1>
          <a:srgbClr val="0061B2"/>
        </a:accent1>
        <a:accent2>
          <a:srgbClr val="2A79D0"/>
        </a:accent2>
        <a:accent3>
          <a:srgbClr val="F3F3F3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eißer Hintergrund 3">
        <a:dk1>
          <a:srgbClr val="000000"/>
        </a:dk1>
        <a:lt1>
          <a:srgbClr val="EAEAEA"/>
        </a:lt1>
        <a:dk2>
          <a:srgbClr val="FEA501"/>
        </a:dk2>
        <a:lt2>
          <a:srgbClr val="699B1A"/>
        </a:lt2>
        <a:accent1>
          <a:srgbClr val="A80404"/>
        </a:accent1>
        <a:accent2>
          <a:srgbClr val="D03737"/>
        </a:accent2>
        <a:accent3>
          <a:srgbClr val="F3F3F3"/>
        </a:accent3>
        <a:accent4>
          <a:srgbClr val="000000"/>
        </a:accent4>
        <a:accent5>
          <a:srgbClr val="D1AAAA"/>
        </a:accent5>
        <a:accent6>
          <a:srgbClr val="BC3131"/>
        </a:accent6>
        <a:hlink>
          <a:srgbClr val="DC6969"/>
        </a:hlink>
        <a:folHlink>
          <a:srgbClr val="E79B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eißer Hintergrund 4">
        <a:dk1>
          <a:srgbClr val="000000"/>
        </a:dk1>
        <a:lt1>
          <a:srgbClr val="EAEAEA"/>
        </a:lt1>
        <a:dk2>
          <a:srgbClr val="C40505"/>
        </a:dk2>
        <a:lt2>
          <a:srgbClr val="699B1A"/>
        </a:lt2>
        <a:accent1>
          <a:srgbClr val="E24203"/>
        </a:accent1>
        <a:accent2>
          <a:srgbClr val="FB7303"/>
        </a:accent2>
        <a:accent3>
          <a:srgbClr val="F3F3F3"/>
        </a:accent3>
        <a:accent4>
          <a:srgbClr val="000000"/>
        </a:accent4>
        <a:accent5>
          <a:srgbClr val="EEB0AA"/>
        </a:accent5>
        <a:accent6>
          <a:srgbClr val="E36802"/>
        </a:accent6>
        <a:hlink>
          <a:srgbClr val="FEA501"/>
        </a:hlink>
        <a:folHlink>
          <a:srgbClr val="FED56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eißer Hintergrund 5">
        <a:dk1>
          <a:srgbClr val="000000"/>
        </a:dk1>
        <a:lt1>
          <a:srgbClr val="EAEAEA"/>
        </a:lt1>
        <a:dk2>
          <a:srgbClr val="71A6C6"/>
        </a:dk2>
        <a:lt2>
          <a:srgbClr val="126AA0"/>
        </a:lt2>
        <a:accent1>
          <a:srgbClr val="919191"/>
        </a:accent1>
        <a:accent2>
          <a:srgbClr val="AEAEAE"/>
        </a:accent2>
        <a:accent3>
          <a:srgbClr val="F3F3F3"/>
        </a:accent3>
        <a:accent4>
          <a:srgbClr val="000000"/>
        </a:accent4>
        <a:accent5>
          <a:srgbClr val="C7C7C7"/>
        </a:accent5>
        <a:accent6>
          <a:srgbClr val="9D9D9D"/>
        </a:accent6>
        <a:hlink>
          <a:srgbClr val="C9C9C9"/>
        </a:hlink>
        <a:folHlink>
          <a:srgbClr val="E3E3E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6486</TotalTime>
  <Words>3725</Words>
  <Application>Microsoft Office PowerPoint</Application>
  <PresentationFormat>Presentazione su schermo (4:3)</PresentationFormat>
  <Paragraphs>830</Paragraphs>
  <Slides>98</Slides>
  <Notes>97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98</vt:i4>
      </vt:variant>
    </vt:vector>
  </HeadingPairs>
  <TitlesOfParts>
    <vt:vector size="106" baseType="lpstr">
      <vt:lpstr>Arial</vt:lpstr>
      <vt:lpstr>Wingdings</vt:lpstr>
      <vt:lpstr>Arial Black</vt:lpstr>
      <vt:lpstr>Times New Roman</vt:lpstr>
      <vt:lpstr>ＭＳ Ｐゴシック</vt:lpstr>
      <vt:lpstr>Comic Sans MS</vt:lpstr>
      <vt:lpstr>1_Weißer Hintergrund</vt:lpstr>
      <vt:lpstr>Immagine bitmap</vt:lpstr>
      <vt:lpstr>DISPOSITIVI DI PROTEZIONE INDIVIDUALE </vt:lpstr>
      <vt:lpstr>Gli infortuni sconosciuti</vt:lpstr>
      <vt:lpstr>Definizioni</vt:lpstr>
      <vt:lpstr>Aspetti legislativi e normativi</vt:lpstr>
      <vt:lpstr>Aspetti legislativi e normativi  </vt:lpstr>
      <vt:lpstr>Aspetti legislativi e normativi  </vt:lpstr>
      <vt:lpstr>Aspetti legislativi e normativi  </vt:lpstr>
      <vt:lpstr>Aspetti legislativi e normativi Adempimenti del datore di lavoro</vt:lpstr>
      <vt:lpstr>Aspetti legislativi e normativi Addestramento per l’uso corretto dei DPI</vt:lpstr>
      <vt:lpstr>Aspetti legislativi e normativi  </vt:lpstr>
      <vt:lpstr>Aspetti legislativi e normativi  </vt:lpstr>
      <vt:lpstr>Aspetti legislativi e normativi</vt:lpstr>
      <vt:lpstr>Aspetti legislativi e normativi I D.P.I secondo il D.Lgs 475/92 </vt:lpstr>
      <vt:lpstr>Aspetti legislativi e normativi</vt:lpstr>
      <vt:lpstr>Aspetti legislativi e normativi</vt:lpstr>
      <vt:lpstr>Presentazione standard di PowerPoint</vt:lpstr>
      <vt:lpstr>Classificazione dei D.P.I</vt:lpstr>
      <vt:lpstr>Classificazione dei D.P.I</vt:lpstr>
      <vt:lpstr>Presentazione standard di PowerPoint</vt:lpstr>
      <vt:lpstr>I D.P.I per l’udito Attività dove sono necessari gli otoprotettori </vt:lpstr>
      <vt:lpstr>I D.P.I per l’udito</vt:lpstr>
      <vt:lpstr>I D.P.I per l’udito</vt:lpstr>
      <vt:lpstr>I D.P.I per l’udito Gli otoprotettori </vt:lpstr>
      <vt:lpstr>I D.P.I per l’udito</vt:lpstr>
      <vt:lpstr>I D.P.I per l’udito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D.P.I per l’udito Fattori che influenzano l’utilizzo degli otoprotettori </vt:lpstr>
      <vt:lpstr>I D.P.I per l’udito Gli otoprotettori  </vt:lpstr>
      <vt:lpstr>        i  </vt:lpstr>
      <vt:lpstr>I D.P.I perle mani e le braccia Attività dove sono necessari i DPI</vt:lpstr>
      <vt:lpstr>I D.P.I per le mani e le braccia</vt:lpstr>
      <vt:lpstr>I D.P.I delle mani e delle braccia I guanti</vt:lpstr>
      <vt:lpstr>I D.P.I delle mani e delle braccia  Caratteristiche guanti </vt:lpstr>
      <vt:lpstr>I D.P.I delle mani e delle braccia Prevenzione  </vt:lpstr>
      <vt:lpstr>I D.P.I delle mani e delle braccia  I pittogrammi    </vt:lpstr>
      <vt:lpstr>I D.P.I delle mani e delle braccia I guanti anticalore  </vt:lpstr>
      <vt:lpstr>I D.P.I delle mani e delle braccia I guanti di protezione meccanica  </vt:lpstr>
      <vt:lpstr>I D.P.I delle mani e delle braccia I guanti di protezione meccanica  </vt:lpstr>
      <vt:lpstr>I D.P.I delle mani e delle braccia I guanti di protezione meccanica  </vt:lpstr>
      <vt:lpstr>I D.P.I delle mani e delle braccia I guanti di protezione meccanica  </vt:lpstr>
      <vt:lpstr>I D.P.I delle mani e delle braccia I guanti di protezione meccanica  </vt:lpstr>
      <vt:lpstr>I D.P.I delle mani e delle braccia I guanti di protezione biologica e chimica   </vt:lpstr>
      <vt:lpstr>I D.P.I delle mani e delle braccia I guanti di protezione biologica e chimica    </vt:lpstr>
      <vt:lpstr>Presentazione standard di PowerPoint</vt:lpstr>
      <vt:lpstr>I D.P.I degli occhi e del viso</vt:lpstr>
      <vt:lpstr>I D.P.I per viso e occhi Attività dove sono necessari i DPI</vt:lpstr>
      <vt:lpstr>I D.P.I per viso e occhi  </vt:lpstr>
      <vt:lpstr>I D.P.I degli occhi e del viso Gli occhiali di protezione gli schermi e le visiere  </vt:lpstr>
      <vt:lpstr>I D.P.I degli occhi e del viso Gli occhiali di protezione gli schermi e le visiere  </vt:lpstr>
      <vt:lpstr>  </vt:lpstr>
      <vt:lpstr>I D.P.I dei piedi e delle gambe</vt:lpstr>
      <vt:lpstr>I D.P.I. per piedi e gambe Attività dove sono necessari i DPI</vt:lpstr>
      <vt:lpstr>I D.P.I dei piedi e delle gambe  </vt:lpstr>
      <vt:lpstr>I D.P.I dei piedi e delle gambe</vt:lpstr>
      <vt:lpstr>I D.P.I dei degli arti inferiori Le scarpe protettive </vt:lpstr>
      <vt:lpstr> </vt:lpstr>
      <vt:lpstr>I D.P.I delle vie respiratorie  Gli APVR </vt:lpstr>
      <vt:lpstr>I D.P.I vie respiratorie Attività dove sono necessari i DPI</vt:lpstr>
      <vt:lpstr>I D.P.I. vie respiratorie  </vt:lpstr>
      <vt:lpstr>I D.P.I delle vie respiratorie  caratteristiche APVR</vt:lpstr>
      <vt:lpstr>I D.P.I delle vie respiratorie  Finalità</vt:lpstr>
      <vt:lpstr>I D.P.I delle vie respiratorie  Classificazione morfologica strutturale</vt:lpstr>
      <vt:lpstr>I D.P.I delle vie respiratorie  Come indossare la maschera</vt:lpstr>
      <vt:lpstr>I D.P.I delle vie respiratorie  Come indossare la maschera</vt:lpstr>
      <vt:lpstr>I D.P.I delle vie respiratorie  Classificazione dal punto di vista funzionale </vt:lpstr>
      <vt:lpstr>I D.P.I delle vie respiratorie  Utilizzo APVR dal punto di vista funzionale</vt:lpstr>
      <vt:lpstr>I D.P.I delle vie respiratorie  Classificazione dgli APVR dal punto di vista funzionale</vt:lpstr>
      <vt:lpstr>I D.P.I delle vie respiratorie  Antipolvere</vt:lpstr>
      <vt:lpstr>I D.P.I delle vie respiratorie  Antipolvere</vt:lpstr>
      <vt:lpstr>I D.P.I delle vie respiratorie  Scelta APVR antipolvere</vt:lpstr>
      <vt:lpstr>I D.P.I delle vie respiratorie  Gli antigas</vt:lpstr>
      <vt:lpstr>I D.P.I delle vie respiratorie  Tabella delle decisioni per l’utilizzo APVR </vt:lpstr>
      <vt:lpstr>Presentazione standard di PowerPoint</vt:lpstr>
      <vt:lpstr>I D.P.I per la protezione del capo Attività dove sono necessari i DPI</vt:lpstr>
      <vt:lpstr>I D.P.I. per la protezione del capo </vt:lpstr>
      <vt:lpstr>I D.P.I della testa</vt:lpstr>
      <vt:lpstr>I D.P.I del capo</vt:lpstr>
      <vt:lpstr>I D.P.I della testa</vt:lpstr>
      <vt:lpstr>I D.P.I della testa</vt:lpstr>
      <vt:lpstr>I D.P.I della testa</vt:lpstr>
      <vt:lpstr>Presentazione standard di PowerPoint</vt:lpstr>
      <vt:lpstr>I D.P.I per la caduta dall’alto</vt:lpstr>
      <vt:lpstr>I D.P.I per la caduta dall’alto</vt:lpstr>
      <vt:lpstr>I D.P.I per la caduta dall’alto</vt:lpstr>
      <vt:lpstr>I D.P.I per la caduta dall’alto</vt:lpstr>
      <vt:lpstr>Presentazione standard di PowerPoint</vt:lpstr>
      <vt:lpstr>Dispositivi di protezione individuale</vt:lpstr>
      <vt:lpstr>Dispositivi di protezione individuale</vt:lpstr>
      <vt:lpstr>Dispositivi di protezione individuale</vt:lpstr>
      <vt:lpstr>Dispositivi di protezione individuale</vt:lpstr>
      <vt:lpstr>Dispositivi di protezione individuale</vt:lpstr>
      <vt:lpstr>Dispositivi di protezione individuale</vt:lpstr>
      <vt:lpstr>Dispositivi di protezione individuale</vt:lpstr>
      <vt:lpstr>Conclusioni</vt:lpstr>
      <vt:lpstr>Grazie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Giancarlo</cp:lastModifiedBy>
  <dcterms:created xsi:type="dcterms:W3CDTF">2007-05-14T12:25:49Z</dcterms:created>
  <dcterms:modified xsi:type="dcterms:W3CDTF">2012-10-14T13:55:32Z</dcterms:modified>
  <cp:category>Sicurezza sul lavoro</cp:category>
</cp:coreProperties>
</file>